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anva Sans Bold" panose="020B0604020202020204" charset="0"/>
      <p:regular r:id="rId14"/>
    </p:embeddedFont>
    <p:embeddedFont>
      <p:font typeface="League Spartan" panose="020B0604020202020204" charset="0"/>
      <p:regular r:id="rId15"/>
    </p:embeddedFont>
    <p:embeddedFont>
      <p:font typeface="Poppins" panose="00000500000000000000" pitchFamily="2" charset="0"/>
      <p:regular r:id="rId16"/>
    </p:embeddedFont>
    <p:embeddedFont>
      <p:font typeface="Poppins Bold" panose="00000800000000000000"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grpSp>
        <p:nvGrpSpPr>
          <p:cNvPr id="3" name="Group 3"/>
          <p:cNvGrpSpPr/>
          <p:nvPr/>
        </p:nvGrpSpPr>
        <p:grpSpPr>
          <a:xfrm>
            <a:off x="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520"/>
                </a:lnSpc>
              </a:pPr>
              <a:endParaRPr/>
            </a:p>
          </p:txBody>
        </p:sp>
      </p:grpSp>
      <p:sp>
        <p:nvSpPr>
          <p:cNvPr id="6" name="TextBox 6"/>
          <p:cNvSpPr txBox="1"/>
          <p:nvPr/>
        </p:nvSpPr>
        <p:spPr>
          <a:xfrm>
            <a:off x="3648301" y="556300"/>
            <a:ext cx="10991397" cy="4945851"/>
          </a:xfrm>
          <a:prstGeom prst="rect">
            <a:avLst/>
          </a:prstGeom>
        </p:spPr>
        <p:txBody>
          <a:bodyPr lIns="0" tIns="0" rIns="0" bIns="0" rtlCol="0" anchor="t">
            <a:spAutoFit/>
          </a:bodyPr>
          <a:lstStyle/>
          <a:p>
            <a:pPr algn="l">
              <a:lnSpc>
                <a:spcPts val="9844"/>
              </a:lnSpc>
              <a:spcBef>
                <a:spcPct val="0"/>
              </a:spcBef>
            </a:pPr>
            <a:r>
              <a:rPr lang="en-US" sz="7031">
                <a:solidFill>
                  <a:srgbClr val="593C8F"/>
                </a:solidFill>
                <a:latin typeface="League Spartan"/>
                <a:ea typeface="League Spartan"/>
                <a:cs typeface="League Spartan"/>
                <a:sym typeface="League Spartan"/>
              </a:rPr>
              <a:t>CONTEXTUAL VERIFICATION AND SEO SCORING OF A WEBSITE</a:t>
            </a:r>
          </a:p>
        </p:txBody>
      </p:sp>
      <p:sp>
        <p:nvSpPr>
          <p:cNvPr id="7" name="AutoShape 7"/>
          <p:cNvSpPr/>
          <p:nvPr/>
        </p:nvSpPr>
        <p:spPr>
          <a:xfrm flipV="1">
            <a:off x="3648322" y="5611372"/>
            <a:ext cx="9687995" cy="20505"/>
          </a:xfrm>
          <a:prstGeom prst="line">
            <a:avLst/>
          </a:prstGeom>
          <a:ln w="38100" cap="flat">
            <a:solidFill>
              <a:srgbClr val="000000"/>
            </a:solidFill>
            <a:prstDash val="solid"/>
            <a:headEnd type="none" w="sm" len="sm"/>
            <a:tailEnd type="none" w="sm" len="sm"/>
          </a:ln>
        </p:spPr>
      </p:sp>
      <p:sp>
        <p:nvSpPr>
          <p:cNvPr id="8" name="Freeform 8"/>
          <p:cNvSpPr/>
          <p:nvPr/>
        </p:nvSpPr>
        <p:spPr>
          <a:xfrm>
            <a:off x="13763158" y="38735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3">
              <a:alphaModFix amt="37000"/>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3648322" y="8212533"/>
            <a:ext cx="6583633" cy="888647"/>
          </a:xfrm>
          <a:prstGeom prst="rect">
            <a:avLst/>
          </a:prstGeom>
        </p:spPr>
        <p:txBody>
          <a:bodyPr lIns="0" tIns="0" rIns="0" bIns="0" rtlCol="0" anchor="t">
            <a:spAutoFit/>
          </a:bodyPr>
          <a:lstStyle/>
          <a:p>
            <a:pPr algn="l">
              <a:lnSpc>
                <a:spcPts val="3519"/>
              </a:lnSpc>
            </a:pPr>
            <a:r>
              <a:rPr lang="en-US" sz="2513">
                <a:solidFill>
                  <a:srgbClr val="000000"/>
                </a:solidFill>
                <a:latin typeface="Poppins"/>
                <a:ea typeface="Poppins"/>
                <a:cs typeface="Poppins"/>
                <a:sym typeface="Poppins"/>
              </a:rPr>
              <a:t>ADITYA MURALIDHARAN [RA2212704010012]</a:t>
            </a:r>
          </a:p>
          <a:p>
            <a:pPr algn="l">
              <a:lnSpc>
                <a:spcPts val="3519"/>
              </a:lnSpc>
              <a:spcBef>
                <a:spcPct val="0"/>
              </a:spcBef>
            </a:pPr>
            <a:r>
              <a:rPr lang="en-US" sz="2513">
                <a:solidFill>
                  <a:srgbClr val="000000"/>
                </a:solidFill>
                <a:latin typeface="Poppins"/>
                <a:ea typeface="Poppins"/>
                <a:cs typeface="Poppins"/>
                <a:sym typeface="Poppins"/>
              </a:rPr>
              <a:t>SIMRAN [RA2212704010034]</a:t>
            </a:r>
          </a:p>
        </p:txBody>
      </p:sp>
      <p:sp>
        <p:nvSpPr>
          <p:cNvPr id="10" name="TextBox 10"/>
          <p:cNvSpPr txBox="1"/>
          <p:nvPr/>
        </p:nvSpPr>
        <p:spPr>
          <a:xfrm>
            <a:off x="3648322" y="5944313"/>
            <a:ext cx="8149352" cy="1811020"/>
          </a:xfrm>
          <a:prstGeom prst="rect">
            <a:avLst/>
          </a:prstGeom>
        </p:spPr>
        <p:txBody>
          <a:bodyPr lIns="0" tIns="0" rIns="0" bIns="0" rtlCol="0" anchor="t">
            <a:spAutoFit/>
          </a:bodyPr>
          <a:lstStyle/>
          <a:p>
            <a:pPr algn="l">
              <a:lnSpc>
                <a:spcPts val="7279"/>
              </a:lnSpc>
            </a:pPr>
            <a:r>
              <a:rPr lang="en-US" sz="5199" b="1">
                <a:solidFill>
                  <a:srgbClr val="000000"/>
                </a:solidFill>
                <a:latin typeface="Canva Sans Bold"/>
                <a:ea typeface="Canva Sans Bold"/>
                <a:cs typeface="Canva Sans Bold"/>
                <a:sym typeface="Canva Sans Bold"/>
              </a:rPr>
              <a:t>21CSE356T - NATURAL </a:t>
            </a:r>
          </a:p>
          <a:p>
            <a:pPr algn="ctr">
              <a:lnSpc>
                <a:spcPts val="7279"/>
              </a:lnSpc>
            </a:pPr>
            <a:r>
              <a:rPr lang="en-US" sz="5199" b="1">
                <a:solidFill>
                  <a:srgbClr val="000000"/>
                </a:solidFill>
                <a:latin typeface="Canva Sans Bold"/>
                <a:ea typeface="Canva Sans Bold"/>
                <a:cs typeface="Canva Sans Bold"/>
                <a:sym typeface="Canva Sans Bold"/>
              </a:rPr>
              <a:t>LANGUAGE PROCESSING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sp>
        <p:nvSpPr>
          <p:cNvPr id="3" name="TextBox 3"/>
          <p:cNvSpPr txBox="1"/>
          <p:nvPr/>
        </p:nvSpPr>
        <p:spPr>
          <a:xfrm>
            <a:off x="1027649" y="686878"/>
            <a:ext cx="6544963" cy="1499939"/>
          </a:xfrm>
          <a:prstGeom prst="rect">
            <a:avLst/>
          </a:prstGeom>
        </p:spPr>
        <p:txBody>
          <a:bodyPr lIns="0" tIns="0" rIns="0" bIns="0" rtlCol="0" anchor="t">
            <a:spAutoFit/>
          </a:bodyPr>
          <a:lstStyle/>
          <a:p>
            <a:pPr algn="l">
              <a:lnSpc>
                <a:spcPts val="6018"/>
              </a:lnSpc>
              <a:spcBef>
                <a:spcPct val="0"/>
              </a:spcBef>
            </a:pPr>
            <a:r>
              <a:rPr lang="en-US" sz="4298">
                <a:solidFill>
                  <a:srgbClr val="593C8F"/>
                </a:solidFill>
                <a:latin typeface="League Spartan"/>
                <a:ea typeface="League Spartan"/>
                <a:cs typeface="League Spartan"/>
                <a:sym typeface="League Spartan"/>
              </a:rPr>
              <a:t>FEATURES AND FUNCTIONALITIES</a:t>
            </a:r>
          </a:p>
        </p:txBody>
      </p:sp>
      <p:sp>
        <p:nvSpPr>
          <p:cNvPr id="4" name="AutoShape 4"/>
          <p:cNvSpPr/>
          <p:nvPr/>
        </p:nvSpPr>
        <p:spPr>
          <a:xfrm flipH="1">
            <a:off x="1028720" y="2186817"/>
            <a:ext cx="0" cy="0"/>
          </a:xfrm>
          <a:prstGeom prst="line">
            <a:avLst/>
          </a:prstGeom>
          <a:ln w="19050" cap="flat">
            <a:solidFill>
              <a:srgbClr val="000000"/>
            </a:solidFill>
            <a:prstDash val="solid"/>
            <a:headEnd type="none" w="sm" len="sm"/>
            <a:tailEnd type="none" w="sm" len="sm"/>
          </a:ln>
        </p:spPr>
      </p:sp>
      <p:sp>
        <p:nvSpPr>
          <p:cNvPr id="5" name="AutoShape 5"/>
          <p:cNvSpPr/>
          <p:nvPr/>
        </p:nvSpPr>
        <p:spPr>
          <a:xfrm>
            <a:off x="1029792" y="2252109"/>
            <a:ext cx="2618740" cy="0"/>
          </a:xfrm>
          <a:prstGeom prst="line">
            <a:avLst/>
          </a:prstGeom>
          <a:ln w="38100" cap="flat">
            <a:solidFill>
              <a:srgbClr val="000000"/>
            </a:solidFill>
            <a:prstDash val="solid"/>
            <a:headEnd type="none" w="sm" len="sm"/>
            <a:tailEnd type="none" w="sm" len="sm"/>
          </a:ln>
        </p:spPr>
      </p:sp>
      <p:grpSp>
        <p:nvGrpSpPr>
          <p:cNvPr id="6" name="Group 6"/>
          <p:cNvGrpSpPr/>
          <p:nvPr/>
        </p:nvGrpSpPr>
        <p:grpSpPr>
          <a:xfrm>
            <a:off x="9144000" y="0"/>
            <a:ext cx="9144000" cy="10287000"/>
            <a:chOff x="0" y="0"/>
            <a:chExt cx="2408296" cy="2709333"/>
          </a:xfrm>
        </p:grpSpPr>
        <p:sp>
          <p:nvSpPr>
            <p:cNvPr id="7" name="Freeform 7"/>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593C8F"/>
            </a:solidFill>
          </p:spPr>
        </p:sp>
        <p:sp>
          <p:nvSpPr>
            <p:cNvPr id="8" name="TextBox 8"/>
            <p:cNvSpPr txBox="1"/>
            <p:nvPr/>
          </p:nvSpPr>
          <p:spPr>
            <a:xfrm>
              <a:off x="0" y="-47625"/>
              <a:ext cx="2408296" cy="2756958"/>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8744355" y="3147217"/>
            <a:ext cx="7604886" cy="3992565"/>
          </a:xfrm>
          <a:custGeom>
            <a:avLst/>
            <a:gdLst/>
            <a:ahLst/>
            <a:cxnLst/>
            <a:rect l="l" t="t" r="r" b="b"/>
            <a:pathLst>
              <a:path w="7604886" h="3992565">
                <a:moveTo>
                  <a:pt x="0" y="0"/>
                </a:moveTo>
                <a:lnTo>
                  <a:pt x="7604886" y="0"/>
                </a:lnTo>
                <a:lnTo>
                  <a:pt x="7604886" y="3992566"/>
                </a:lnTo>
                <a:lnTo>
                  <a:pt x="0" y="3992566"/>
                </a:lnTo>
                <a:lnTo>
                  <a:pt x="0" y="0"/>
                </a:lnTo>
                <a:close/>
              </a:path>
            </a:pathLst>
          </a:custGeom>
          <a:blipFill>
            <a:blip r:embed="rId3"/>
            <a:stretch>
              <a:fillRect/>
            </a:stretch>
          </a:blipFill>
        </p:spPr>
      </p:sp>
      <p:sp>
        <p:nvSpPr>
          <p:cNvPr id="10" name="TextBox 10"/>
          <p:cNvSpPr txBox="1"/>
          <p:nvPr/>
        </p:nvSpPr>
        <p:spPr>
          <a:xfrm>
            <a:off x="574767" y="2608255"/>
            <a:ext cx="7948289" cy="1861185"/>
          </a:xfrm>
          <a:prstGeom prst="rect">
            <a:avLst/>
          </a:prstGeom>
        </p:spPr>
        <p:txBody>
          <a:bodyPr lIns="0" tIns="0" rIns="0" bIns="0" rtlCol="0" anchor="t">
            <a:spAutoFit/>
          </a:bodyPr>
          <a:lstStyle/>
          <a:p>
            <a:pPr algn="l">
              <a:lnSpc>
                <a:spcPts val="2940"/>
              </a:lnSpc>
            </a:pPr>
            <a:r>
              <a:rPr lang="en-US" sz="2100" dirty="0">
                <a:solidFill>
                  <a:srgbClr val="000000"/>
                </a:solidFill>
                <a:latin typeface="Poppins"/>
                <a:ea typeface="Poppins"/>
                <a:cs typeface="Poppins"/>
                <a:sym typeface="Poppins"/>
              </a:rPr>
              <a:t>Our Website NLP Analysis Tool is designed to provide comprehensive insights into web content through advanced Natural Language Processing (NLP) techniques. The key features include:</a:t>
            </a:r>
          </a:p>
          <a:p>
            <a:pPr algn="l">
              <a:lnSpc>
                <a:spcPts val="2940"/>
              </a:lnSpc>
              <a:spcBef>
                <a:spcPct val="0"/>
              </a:spcBef>
            </a:pPr>
            <a:endParaRPr lang="en-US" sz="2100" dirty="0">
              <a:solidFill>
                <a:srgbClr val="000000"/>
              </a:solidFill>
              <a:latin typeface="Poppins"/>
              <a:ea typeface="Poppins"/>
              <a:cs typeface="Poppins"/>
              <a:sym typeface="Poppins"/>
            </a:endParaRPr>
          </a:p>
        </p:txBody>
      </p:sp>
      <p:sp>
        <p:nvSpPr>
          <p:cNvPr id="11" name="TextBox 11"/>
          <p:cNvSpPr txBox="1"/>
          <p:nvPr/>
        </p:nvSpPr>
        <p:spPr>
          <a:xfrm>
            <a:off x="442598" y="4404147"/>
            <a:ext cx="8387077" cy="2232660"/>
          </a:xfrm>
          <a:prstGeom prst="rect">
            <a:avLst/>
          </a:prstGeom>
        </p:spPr>
        <p:txBody>
          <a:bodyPr lIns="0" tIns="0" rIns="0" bIns="0" rtlCol="0" anchor="t">
            <a:spAutoFit/>
          </a:bodyPr>
          <a:lstStyle/>
          <a:p>
            <a:pPr algn="l">
              <a:lnSpc>
                <a:spcPts val="2940"/>
              </a:lnSpc>
            </a:pPr>
            <a:r>
              <a:rPr lang="en-US" sz="2100" b="1">
                <a:solidFill>
                  <a:srgbClr val="000000"/>
                </a:solidFill>
                <a:latin typeface="Poppins Bold"/>
                <a:ea typeface="Poppins Bold"/>
                <a:cs typeface="Poppins Bold"/>
                <a:sym typeface="Poppins Bold"/>
              </a:rPr>
              <a:t> 1. Multi-Source Analysis</a:t>
            </a:r>
          </a:p>
          <a:p>
            <a:pPr algn="l">
              <a:lnSpc>
                <a:spcPts val="2940"/>
              </a:lnSpc>
            </a:pPr>
            <a:r>
              <a:rPr lang="en-US" sz="2100">
                <a:solidFill>
                  <a:srgbClr val="000000"/>
                </a:solidFill>
                <a:latin typeface="Poppins"/>
                <a:ea typeface="Poppins"/>
                <a:cs typeface="Poppins"/>
                <a:sym typeface="Poppins"/>
              </a:rPr>
              <a:t>Processes text from various online sources, including:</a:t>
            </a:r>
          </a:p>
          <a:p>
            <a:pPr algn="l">
              <a:lnSpc>
                <a:spcPts val="2940"/>
              </a:lnSpc>
            </a:pPr>
            <a:r>
              <a:rPr lang="en-US" sz="2100">
                <a:solidFill>
                  <a:srgbClr val="000000"/>
                </a:solidFill>
                <a:latin typeface="Poppins"/>
                <a:ea typeface="Poppins"/>
                <a:cs typeface="Poppins"/>
                <a:sym typeface="Poppins"/>
              </a:rPr>
              <a:t> ✅ Webpages (blogs, landing pages, product descriptions)</a:t>
            </a:r>
          </a:p>
          <a:p>
            <a:pPr algn="l">
              <a:lnSpc>
                <a:spcPts val="2940"/>
              </a:lnSpc>
            </a:pPr>
            <a:r>
              <a:rPr lang="en-US" sz="2100">
                <a:solidFill>
                  <a:srgbClr val="000000"/>
                </a:solidFill>
                <a:latin typeface="Poppins"/>
                <a:ea typeface="Poppins"/>
                <a:cs typeface="Poppins"/>
                <a:sym typeface="Poppins"/>
              </a:rPr>
              <a:t> ✅ SEO metadata (title tags, meta descriptions, keywords)</a:t>
            </a:r>
          </a:p>
          <a:p>
            <a:pPr algn="l">
              <a:lnSpc>
                <a:spcPts val="2940"/>
              </a:lnSpc>
            </a:pPr>
            <a:r>
              <a:rPr lang="en-US" sz="2100">
                <a:solidFill>
                  <a:srgbClr val="000000"/>
                </a:solidFill>
                <a:latin typeface="Poppins"/>
                <a:ea typeface="Poppins"/>
                <a:cs typeface="Poppins"/>
                <a:sym typeface="Poppins"/>
              </a:rPr>
              <a:t> ✅ Customer reviews, testimonials, and feedback forms.</a:t>
            </a:r>
          </a:p>
          <a:p>
            <a:pPr algn="l">
              <a:lnSpc>
                <a:spcPts val="2940"/>
              </a:lnSpc>
              <a:spcBef>
                <a:spcPct val="0"/>
              </a:spcBef>
            </a:pPr>
            <a:endParaRPr lang="en-US" sz="2100">
              <a:solidFill>
                <a:srgbClr val="000000"/>
              </a:solidFill>
              <a:latin typeface="Poppins"/>
              <a:ea typeface="Poppins"/>
              <a:cs typeface="Poppins"/>
              <a:sym typeface="Poppins"/>
            </a:endParaRPr>
          </a:p>
        </p:txBody>
      </p:sp>
      <p:sp>
        <p:nvSpPr>
          <p:cNvPr id="12" name="TextBox 12"/>
          <p:cNvSpPr txBox="1"/>
          <p:nvPr/>
        </p:nvSpPr>
        <p:spPr>
          <a:xfrm>
            <a:off x="442598" y="6752584"/>
            <a:ext cx="8387077" cy="2604135"/>
          </a:xfrm>
          <a:prstGeom prst="rect">
            <a:avLst/>
          </a:prstGeom>
        </p:spPr>
        <p:txBody>
          <a:bodyPr lIns="0" tIns="0" rIns="0" bIns="0" rtlCol="0" anchor="t">
            <a:spAutoFit/>
          </a:bodyPr>
          <a:lstStyle/>
          <a:p>
            <a:pPr algn="l">
              <a:lnSpc>
                <a:spcPts val="2940"/>
              </a:lnSpc>
            </a:pPr>
            <a:r>
              <a:rPr lang="en-US" sz="2100" b="1">
                <a:solidFill>
                  <a:srgbClr val="000000"/>
                </a:solidFill>
                <a:latin typeface="Poppins Bold"/>
                <a:ea typeface="Poppins Bold"/>
                <a:cs typeface="Poppins Bold"/>
                <a:sym typeface="Poppins Bold"/>
              </a:rPr>
              <a:t>2. Aspect-Based Sentiment Analysis</a:t>
            </a:r>
          </a:p>
          <a:p>
            <a:pPr algn="l">
              <a:lnSpc>
                <a:spcPts val="2940"/>
              </a:lnSpc>
            </a:pPr>
            <a:r>
              <a:rPr lang="en-US" sz="2100">
                <a:solidFill>
                  <a:srgbClr val="000000"/>
                </a:solidFill>
                <a:latin typeface="Poppins"/>
                <a:ea typeface="Poppins"/>
                <a:cs typeface="Poppins"/>
                <a:sym typeface="Poppins"/>
              </a:rPr>
              <a:t>Analyzes sentiment toward specific content aspects, </a:t>
            </a:r>
          </a:p>
          <a:p>
            <a:pPr algn="l">
              <a:lnSpc>
                <a:spcPts val="2940"/>
              </a:lnSpc>
            </a:pPr>
            <a:r>
              <a:rPr lang="en-US" sz="2100">
                <a:solidFill>
                  <a:srgbClr val="000000"/>
                </a:solidFill>
                <a:latin typeface="Poppins"/>
                <a:ea typeface="Poppins"/>
                <a:cs typeface="Poppins"/>
                <a:sym typeface="Poppins"/>
              </a:rPr>
              <a:t>such as:</a:t>
            </a:r>
          </a:p>
          <a:p>
            <a:pPr algn="l">
              <a:lnSpc>
                <a:spcPts val="2940"/>
              </a:lnSpc>
            </a:pPr>
            <a:r>
              <a:rPr lang="en-US" sz="2100">
                <a:solidFill>
                  <a:srgbClr val="000000"/>
                </a:solidFill>
                <a:latin typeface="Poppins"/>
                <a:ea typeface="Poppins"/>
                <a:cs typeface="Poppins"/>
                <a:sym typeface="Poppins"/>
              </a:rPr>
              <a:t> ✅ Product/service descriptions</a:t>
            </a:r>
          </a:p>
          <a:p>
            <a:pPr algn="l">
              <a:lnSpc>
                <a:spcPts val="2940"/>
              </a:lnSpc>
            </a:pPr>
            <a:r>
              <a:rPr lang="en-US" sz="2100">
                <a:solidFill>
                  <a:srgbClr val="000000"/>
                </a:solidFill>
                <a:latin typeface="Poppins"/>
                <a:ea typeface="Poppins"/>
                <a:cs typeface="Poppins"/>
                <a:sym typeface="Poppins"/>
              </a:rPr>
              <a:t> ✅ Brand messaging &amp; tone</a:t>
            </a:r>
          </a:p>
          <a:p>
            <a:pPr algn="l">
              <a:lnSpc>
                <a:spcPts val="2940"/>
              </a:lnSpc>
            </a:pPr>
            <a:r>
              <a:rPr lang="en-US" sz="2100">
                <a:solidFill>
                  <a:srgbClr val="000000"/>
                </a:solidFill>
                <a:latin typeface="Poppins"/>
                <a:ea typeface="Poppins"/>
                <a:cs typeface="Poppins"/>
                <a:sym typeface="Poppins"/>
              </a:rPr>
              <a:t> ✅ Keyword effectiveness in SEO</a:t>
            </a:r>
          </a:p>
          <a:p>
            <a:pPr algn="l">
              <a:lnSpc>
                <a:spcPts val="2940"/>
              </a:lnSpc>
              <a:spcBef>
                <a:spcPct val="0"/>
              </a:spcBef>
            </a:pPr>
            <a:endParaRPr lang="en-US" sz="2100">
              <a:solidFill>
                <a:srgbClr val="000000"/>
              </a:solidFill>
              <a:latin typeface="Poppins"/>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sp>
        <p:nvSpPr>
          <p:cNvPr id="3" name="TextBox 3"/>
          <p:cNvSpPr txBox="1"/>
          <p:nvPr/>
        </p:nvSpPr>
        <p:spPr>
          <a:xfrm>
            <a:off x="1027649" y="686878"/>
            <a:ext cx="6544963" cy="1499939"/>
          </a:xfrm>
          <a:prstGeom prst="rect">
            <a:avLst/>
          </a:prstGeom>
        </p:spPr>
        <p:txBody>
          <a:bodyPr lIns="0" tIns="0" rIns="0" bIns="0" rtlCol="0" anchor="t">
            <a:spAutoFit/>
          </a:bodyPr>
          <a:lstStyle/>
          <a:p>
            <a:pPr algn="l">
              <a:lnSpc>
                <a:spcPts val="6018"/>
              </a:lnSpc>
              <a:spcBef>
                <a:spcPct val="0"/>
              </a:spcBef>
            </a:pPr>
            <a:r>
              <a:rPr lang="en-US" sz="4298">
                <a:solidFill>
                  <a:srgbClr val="593C8F"/>
                </a:solidFill>
                <a:latin typeface="League Spartan"/>
                <a:ea typeface="League Spartan"/>
                <a:cs typeface="League Spartan"/>
                <a:sym typeface="League Spartan"/>
              </a:rPr>
              <a:t>FEATURES AND FUNCTIONALITIES</a:t>
            </a:r>
          </a:p>
        </p:txBody>
      </p:sp>
      <p:sp>
        <p:nvSpPr>
          <p:cNvPr id="4" name="AutoShape 4"/>
          <p:cNvSpPr/>
          <p:nvPr/>
        </p:nvSpPr>
        <p:spPr>
          <a:xfrm flipH="1">
            <a:off x="1028720" y="2186817"/>
            <a:ext cx="0" cy="0"/>
          </a:xfrm>
          <a:prstGeom prst="line">
            <a:avLst/>
          </a:prstGeom>
          <a:ln w="19050" cap="flat">
            <a:solidFill>
              <a:srgbClr val="000000"/>
            </a:solidFill>
            <a:prstDash val="solid"/>
            <a:headEnd type="none" w="sm" len="sm"/>
            <a:tailEnd type="none" w="sm" len="sm"/>
          </a:ln>
        </p:spPr>
      </p:sp>
      <p:sp>
        <p:nvSpPr>
          <p:cNvPr id="5" name="AutoShape 5"/>
          <p:cNvSpPr/>
          <p:nvPr/>
        </p:nvSpPr>
        <p:spPr>
          <a:xfrm>
            <a:off x="1029792" y="2252109"/>
            <a:ext cx="2618740" cy="0"/>
          </a:xfrm>
          <a:prstGeom prst="line">
            <a:avLst/>
          </a:prstGeom>
          <a:ln w="38100" cap="flat">
            <a:solidFill>
              <a:srgbClr val="000000"/>
            </a:solidFill>
            <a:prstDash val="solid"/>
            <a:headEnd type="none" w="sm" len="sm"/>
            <a:tailEnd type="none" w="sm" len="sm"/>
          </a:ln>
        </p:spPr>
      </p:sp>
      <p:grpSp>
        <p:nvGrpSpPr>
          <p:cNvPr id="6" name="Group 6"/>
          <p:cNvGrpSpPr/>
          <p:nvPr/>
        </p:nvGrpSpPr>
        <p:grpSpPr>
          <a:xfrm>
            <a:off x="9144000" y="0"/>
            <a:ext cx="9144000" cy="10287000"/>
            <a:chOff x="0" y="0"/>
            <a:chExt cx="2408296" cy="2709333"/>
          </a:xfrm>
        </p:grpSpPr>
        <p:sp>
          <p:nvSpPr>
            <p:cNvPr id="7" name="Freeform 7"/>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593C8F"/>
            </a:solidFill>
          </p:spPr>
        </p:sp>
        <p:sp>
          <p:nvSpPr>
            <p:cNvPr id="8" name="TextBox 8"/>
            <p:cNvSpPr txBox="1"/>
            <p:nvPr/>
          </p:nvSpPr>
          <p:spPr>
            <a:xfrm>
              <a:off x="0" y="-47625"/>
              <a:ext cx="2408296" cy="2756958"/>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2243164" y="5199069"/>
            <a:ext cx="6356316" cy="4238868"/>
          </a:xfrm>
          <a:custGeom>
            <a:avLst/>
            <a:gdLst/>
            <a:ahLst/>
            <a:cxnLst/>
            <a:rect l="l" t="t" r="r" b="b"/>
            <a:pathLst>
              <a:path w="6356316" h="4238868">
                <a:moveTo>
                  <a:pt x="0" y="0"/>
                </a:moveTo>
                <a:lnTo>
                  <a:pt x="6356317" y="0"/>
                </a:lnTo>
                <a:lnTo>
                  <a:pt x="6356317" y="4238869"/>
                </a:lnTo>
                <a:lnTo>
                  <a:pt x="0" y="4238869"/>
                </a:lnTo>
                <a:lnTo>
                  <a:pt x="0" y="0"/>
                </a:lnTo>
                <a:close/>
              </a:path>
            </a:pathLst>
          </a:custGeom>
          <a:blipFill>
            <a:blip r:embed="rId3"/>
            <a:stretch>
              <a:fillRect/>
            </a:stretch>
          </a:blipFill>
        </p:spPr>
      </p:sp>
      <p:sp>
        <p:nvSpPr>
          <p:cNvPr id="10" name="Freeform 10"/>
          <p:cNvSpPr/>
          <p:nvPr/>
        </p:nvSpPr>
        <p:spPr>
          <a:xfrm>
            <a:off x="1027649" y="2944435"/>
            <a:ext cx="5880676" cy="3918001"/>
          </a:xfrm>
          <a:custGeom>
            <a:avLst/>
            <a:gdLst/>
            <a:ahLst/>
            <a:cxnLst/>
            <a:rect l="l" t="t" r="r" b="b"/>
            <a:pathLst>
              <a:path w="5880676" h="3918001">
                <a:moveTo>
                  <a:pt x="0" y="0"/>
                </a:moveTo>
                <a:lnTo>
                  <a:pt x="5880676" y="0"/>
                </a:lnTo>
                <a:lnTo>
                  <a:pt x="5880676" y="3918001"/>
                </a:lnTo>
                <a:lnTo>
                  <a:pt x="0" y="3918001"/>
                </a:lnTo>
                <a:lnTo>
                  <a:pt x="0" y="0"/>
                </a:lnTo>
                <a:close/>
              </a:path>
            </a:pathLst>
          </a:custGeom>
          <a:blipFill>
            <a:blip r:embed="rId4"/>
            <a:stretch>
              <a:fillRect/>
            </a:stretch>
          </a:blipFill>
        </p:spPr>
      </p:sp>
      <p:sp>
        <p:nvSpPr>
          <p:cNvPr id="11" name="TextBox 11"/>
          <p:cNvSpPr txBox="1"/>
          <p:nvPr/>
        </p:nvSpPr>
        <p:spPr>
          <a:xfrm>
            <a:off x="9621005" y="715453"/>
            <a:ext cx="8189991" cy="2974736"/>
          </a:xfrm>
          <a:prstGeom prst="rect">
            <a:avLst/>
          </a:prstGeom>
        </p:spPr>
        <p:txBody>
          <a:bodyPr lIns="0" tIns="0" rIns="0" bIns="0" rtlCol="0" anchor="t">
            <a:spAutoFit/>
          </a:bodyPr>
          <a:lstStyle/>
          <a:p>
            <a:pPr algn="l">
              <a:lnSpc>
                <a:spcPts val="2988"/>
              </a:lnSpc>
            </a:pPr>
            <a:r>
              <a:rPr lang="en-US" sz="2134">
                <a:solidFill>
                  <a:srgbClr val="FFFFFF"/>
                </a:solidFill>
                <a:latin typeface="Poppins"/>
                <a:ea typeface="Poppins"/>
                <a:cs typeface="Poppins"/>
                <a:sym typeface="Poppins"/>
              </a:rPr>
              <a:t> </a:t>
            </a:r>
            <a:r>
              <a:rPr lang="en-US" sz="2134" b="1">
                <a:solidFill>
                  <a:srgbClr val="FFFFFF"/>
                </a:solidFill>
                <a:latin typeface="Poppins Bold"/>
                <a:ea typeface="Poppins Bold"/>
                <a:cs typeface="Poppins Bold"/>
                <a:sym typeface="Poppins Bold"/>
              </a:rPr>
              <a:t>3. Emotion Detection</a:t>
            </a:r>
          </a:p>
          <a:p>
            <a:pPr algn="l">
              <a:lnSpc>
                <a:spcPts val="2988"/>
              </a:lnSpc>
            </a:pPr>
            <a:r>
              <a:rPr lang="en-US" sz="2134">
                <a:solidFill>
                  <a:srgbClr val="FFFFFF"/>
                </a:solidFill>
                <a:latin typeface="Poppins"/>
                <a:ea typeface="Poppins"/>
                <a:cs typeface="Poppins"/>
                <a:sym typeface="Poppins"/>
              </a:rPr>
              <a:t>Goes beyond positive/negative/neutral classification to detect detailed emotions like:</a:t>
            </a:r>
          </a:p>
          <a:p>
            <a:pPr algn="l">
              <a:lnSpc>
                <a:spcPts val="2988"/>
              </a:lnSpc>
            </a:pPr>
            <a:r>
              <a:rPr lang="en-US" sz="2134">
                <a:solidFill>
                  <a:srgbClr val="FFFFFF"/>
                </a:solidFill>
                <a:latin typeface="Poppins"/>
                <a:ea typeface="Poppins"/>
                <a:cs typeface="Poppins"/>
                <a:sym typeface="Poppins"/>
              </a:rPr>
              <a:t> ✅ Happiness 😊</a:t>
            </a:r>
          </a:p>
          <a:p>
            <a:pPr algn="l">
              <a:lnSpc>
                <a:spcPts val="2988"/>
              </a:lnSpc>
            </a:pPr>
            <a:r>
              <a:rPr lang="en-US" sz="2134">
                <a:solidFill>
                  <a:srgbClr val="FFFFFF"/>
                </a:solidFill>
                <a:latin typeface="Poppins"/>
                <a:ea typeface="Poppins"/>
                <a:cs typeface="Poppins"/>
                <a:sym typeface="Poppins"/>
              </a:rPr>
              <a:t> ✅ Anger 😡</a:t>
            </a:r>
          </a:p>
          <a:p>
            <a:pPr algn="l">
              <a:lnSpc>
                <a:spcPts val="2988"/>
              </a:lnSpc>
            </a:pPr>
            <a:r>
              <a:rPr lang="en-US" sz="2134">
                <a:solidFill>
                  <a:srgbClr val="FFFFFF"/>
                </a:solidFill>
                <a:latin typeface="Poppins"/>
                <a:ea typeface="Poppins"/>
                <a:cs typeface="Poppins"/>
                <a:sym typeface="Poppins"/>
              </a:rPr>
              <a:t> ✅ Trust 🤝</a:t>
            </a:r>
          </a:p>
          <a:p>
            <a:pPr algn="l">
              <a:lnSpc>
                <a:spcPts val="2988"/>
              </a:lnSpc>
            </a:pPr>
            <a:r>
              <a:rPr lang="en-US" sz="2134">
                <a:solidFill>
                  <a:srgbClr val="FFFFFF"/>
                </a:solidFill>
                <a:latin typeface="Poppins"/>
                <a:ea typeface="Poppins"/>
                <a:cs typeface="Poppins"/>
                <a:sym typeface="Poppins"/>
              </a:rPr>
              <a:t> ✅ Frustration 😖</a:t>
            </a:r>
          </a:p>
          <a:p>
            <a:pPr algn="l">
              <a:lnSpc>
                <a:spcPts val="2988"/>
              </a:lnSpc>
              <a:spcBef>
                <a:spcPct val="0"/>
              </a:spcBef>
            </a:pPr>
            <a:r>
              <a:rPr lang="en-US" sz="2134">
                <a:solidFill>
                  <a:srgbClr val="FFFFFF"/>
                </a:solidFill>
                <a:latin typeface="Poppins"/>
                <a:ea typeface="Poppins"/>
                <a:cs typeface="Poppins"/>
                <a:sym typeface="Poppins"/>
              </a:rPr>
              <a:t> ✅ Uncertainty 🤔</a:t>
            </a:r>
          </a:p>
        </p:txBody>
      </p:sp>
      <p:sp>
        <p:nvSpPr>
          <p:cNvPr id="12" name="TextBox 12"/>
          <p:cNvSpPr txBox="1"/>
          <p:nvPr/>
        </p:nvSpPr>
        <p:spPr>
          <a:xfrm>
            <a:off x="9621005" y="3957904"/>
            <a:ext cx="8189991" cy="1917097"/>
          </a:xfrm>
          <a:prstGeom prst="rect">
            <a:avLst/>
          </a:prstGeom>
        </p:spPr>
        <p:txBody>
          <a:bodyPr lIns="0" tIns="0" rIns="0" bIns="0" rtlCol="0" anchor="t">
            <a:spAutoFit/>
          </a:bodyPr>
          <a:lstStyle/>
          <a:p>
            <a:pPr algn="l">
              <a:lnSpc>
                <a:spcPts val="3008"/>
              </a:lnSpc>
            </a:pPr>
            <a:r>
              <a:rPr lang="en-US" sz="2148">
                <a:solidFill>
                  <a:srgbClr val="FFFFFF"/>
                </a:solidFill>
                <a:latin typeface="Poppins"/>
                <a:ea typeface="Poppins"/>
                <a:cs typeface="Poppins"/>
                <a:sym typeface="Poppins"/>
              </a:rPr>
              <a:t> </a:t>
            </a:r>
            <a:r>
              <a:rPr lang="en-US" sz="2148" b="1">
                <a:solidFill>
                  <a:srgbClr val="FFFFFF"/>
                </a:solidFill>
                <a:latin typeface="Poppins Bold"/>
                <a:ea typeface="Poppins Bold"/>
                <a:cs typeface="Poppins Bold"/>
                <a:sym typeface="Poppins Bold"/>
              </a:rPr>
              <a:t>4. Multilingual Support</a:t>
            </a:r>
          </a:p>
          <a:p>
            <a:pPr algn="l">
              <a:lnSpc>
                <a:spcPts val="3008"/>
              </a:lnSpc>
            </a:pPr>
            <a:r>
              <a:rPr lang="en-US" sz="2148">
                <a:solidFill>
                  <a:srgbClr val="FFFFFF"/>
                </a:solidFill>
                <a:latin typeface="Poppins"/>
                <a:ea typeface="Poppins"/>
                <a:cs typeface="Poppins"/>
                <a:sym typeface="Poppins"/>
              </a:rPr>
              <a:t>Supports website analysis in multiple languages, including:</a:t>
            </a:r>
          </a:p>
          <a:p>
            <a:pPr algn="l">
              <a:lnSpc>
                <a:spcPts val="3008"/>
              </a:lnSpc>
            </a:pPr>
            <a:r>
              <a:rPr lang="en-US" sz="2148">
                <a:solidFill>
                  <a:srgbClr val="FFFFFF"/>
                </a:solidFill>
                <a:latin typeface="Poppins"/>
                <a:ea typeface="Poppins"/>
                <a:cs typeface="Poppins"/>
                <a:sym typeface="Poppins"/>
              </a:rPr>
              <a:t>English, Spanish, German, French and Mandarin.</a:t>
            </a:r>
          </a:p>
          <a:p>
            <a:pPr algn="l">
              <a:lnSpc>
                <a:spcPts val="3008"/>
              </a:lnSpc>
            </a:pPr>
            <a:r>
              <a:rPr lang="en-US" sz="2148">
                <a:solidFill>
                  <a:srgbClr val="FFFFFF"/>
                </a:solidFill>
                <a:latin typeface="Poppins"/>
                <a:ea typeface="Poppins"/>
                <a:cs typeface="Poppins"/>
                <a:sym typeface="Poppins"/>
              </a:rPr>
              <a:t> </a:t>
            </a:r>
          </a:p>
          <a:p>
            <a:pPr algn="l">
              <a:lnSpc>
                <a:spcPts val="3008"/>
              </a:lnSpc>
              <a:spcBef>
                <a:spcPct val="0"/>
              </a:spcBef>
            </a:pPr>
            <a:endParaRPr lang="en-US" sz="2148">
              <a:solidFill>
                <a:srgbClr val="FFFFFF"/>
              </a:solidFill>
              <a:latin typeface="Poppins"/>
              <a:ea typeface="Poppins"/>
              <a:cs typeface="Poppins"/>
              <a:sym typeface="Poppins"/>
            </a:endParaRPr>
          </a:p>
        </p:txBody>
      </p:sp>
      <p:sp>
        <p:nvSpPr>
          <p:cNvPr id="13" name="TextBox 13"/>
          <p:cNvSpPr txBox="1"/>
          <p:nvPr/>
        </p:nvSpPr>
        <p:spPr>
          <a:xfrm>
            <a:off x="9621005" y="5494141"/>
            <a:ext cx="8189991" cy="1917073"/>
          </a:xfrm>
          <a:prstGeom prst="rect">
            <a:avLst/>
          </a:prstGeom>
        </p:spPr>
        <p:txBody>
          <a:bodyPr lIns="0" tIns="0" rIns="0" bIns="0" rtlCol="0" anchor="t">
            <a:spAutoFit/>
          </a:bodyPr>
          <a:lstStyle/>
          <a:p>
            <a:pPr algn="l">
              <a:lnSpc>
                <a:spcPts val="3009"/>
              </a:lnSpc>
            </a:pPr>
            <a:r>
              <a:rPr lang="en-US" sz="2149" b="1">
                <a:solidFill>
                  <a:srgbClr val="FFFFFF"/>
                </a:solidFill>
                <a:latin typeface="Poppins Bold"/>
                <a:ea typeface="Poppins Bold"/>
                <a:cs typeface="Poppins Bold"/>
                <a:sym typeface="Poppins Bold"/>
              </a:rPr>
              <a:t>5. SEO &amp; Keyword Optimization</a:t>
            </a:r>
          </a:p>
          <a:p>
            <a:pPr marL="464121" lvl="1" indent="-232060" algn="l">
              <a:lnSpc>
                <a:spcPts val="3009"/>
              </a:lnSpc>
              <a:buFont typeface="Arial"/>
              <a:buChar char="•"/>
            </a:pPr>
            <a:r>
              <a:rPr lang="en-US" sz="2149">
                <a:solidFill>
                  <a:srgbClr val="FFFFFF"/>
                </a:solidFill>
                <a:latin typeface="Poppins"/>
                <a:ea typeface="Poppins"/>
                <a:cs typeface="Poppins"/>
                <a:sym typeface="Poppins"/>
              </a:rPr>
              <a:t>Detects missing or underutilized keywords for improved search rankings.</a:t>
            </a:r>
          </a:p>
          <a:p>
            <a:pPr marL="464121" lvl="1" indent="-232060" algn="l">
              <a:lnSpc>
                <a:spcPts val="3009"/>
              </a:lnSpc>
              <a:buFont typeface="Arial"/>
              <a:buChar char="•"/>
            </a:pPr>
            <a:r>
              <a:rPr lang="en-US" sz="2149">
                <a:solidFill>
                  <a:srgbClr val="FFFFFF"/>
                </a:solidFill>
                <a:latin typeface="Poppins"/>
                <a:ea typeface="Poppins"/>
                <a:cs typeface="Poppins"/>
                <a:sym typeface="Poppins"/>
              </a:rPr>
              <a:t>Evaluates keyword density, placement, and relevance.</a:t>
            </a:r>
          </a:p>
          <a:p>
            <a:pPr algn="l">
              <a:lnSpc>
                <a:spcPts val="3009"/>
              </a:lnSpc>
              <a:spcBef>
                <a:spcPct val="0"/>
              </a:spcBef>
            </a:pPr>
            <a:endParaRPr lang="en-US" sz="2149">
              <a:solidFill>
                <a:srgbClr val="FFFFFF"/>
              </a:solidFill>
              <a:latin typeface="Poppins"/>
              <a:ea typeface="Poppins"/>
              <a:cs typeface="Poppins"/>
              <a:sym typeface="Poppins"/>
            </a:endParaRPr>
          </a:p>
        </p:txBody>
      </p:sp>
      <p:sp>
        <p:nvSpPr>
          <p:cNvPr id="14" name="TextBox 14"/>
          <p:cNvSpPr txBox="1"/>
          <p:nvPr/>
        </p:nvSpPr>
        <p:spPr>
          <a:xfrm>
            <a:off x="9621005" y="7251829"/>
            <a:ext cx="8189991" cy="2298073"/>
          </a:xfrm>
          <a:prstGeom prst="rect">
            <a:avLst/>
          </a:prstGeom>
        </p:spPr>
        <p:txBody>
          <a:bodyPr lIns="0" tIns="0" rIns="0" bIns="0" rtlCol="0" anchor="t">
            <a:spAutoFit/>
          </a:bodyPr>
          <a:lstStyle/>
          <a:p>
            <a:pPr algn="l">
              <a:lnSpc>
                <a:spcPts val="3009"/>
              </a:lnSpc>
            </a:pPr>
            <a:r>
              <a:rPr lang="en-US" sz="2149" b="1">
                <a:solidFill>
                  <a:srgbClr val="FFFFFF"/>
                </a:solidFill>
                <a:latin typeface="Poppins Bold"/>
                <a:ea typeface="Poppins Bold"/>
                <a:cs typeface="Poppins Bold"/>
                <a:sym typeface="Poppins Bold"/>
              </a:rPr>
              <a:t>6. Real-Time Analysis &amp; Reporting</a:t>
            </a:r>
          </a:p>
          <a:p>
            <a:pPr marL="464121" lvl="1" indent="-232060" algn="l">
              <a:lnSpc>
                <a:spcPts val="3009"/>
              </a:lnSpc>
              <a:buFont typeface="Arial"/>
              <a:buChar char="•"/>
            </a:pPr>
            <a:r>
              <a:rPr lang="en-US" sz="2149">
                <a:solidFill>
                  <a:srgbClr val="FFFFFF"/>
                </a:solidFill>
                <a:latin typeface="Poppins"/>
                <a:ea typeface="Poppins"/>
                <a:cs typeface="Poppins"/>
                <a:sym typeface="Poppins"/>
              </a:rPr>
              <a:t>Provides instant NLP scores, sentiment analysis, and recommendations for content improvement.</a:t>
            </a:r>
          </a:p>
          <a:p>
            <a:pPr marL="464121" lvl="1" indent="-232060" algn="l">
              <a:lnSpc>
                <a:spcPts val="3009"/>
              </a:lnSpc>
              <a:buFont typeface="Arial"/>
              <a:buChar char="•"/>
            </a:pPr>
            <a:r>
              <a:rPr lang="en-US" sz="2149">
                <a:solidFill>
                  <a:srgbClr val="FFFFFF"/>
                </a:solidFill>
                <a:latin typeface="Poppins"/>
                <a:ea typeface="Poppins"/>
                <a:cs typeface="Poppins"/>
                <a:sym typeface="Poppins"/>
              </a:rPr>
              <a:t>Visual dashboard for keyword performance tracking &amp; sentiment trends.</a:t>
            </a:r>
          </a:p>
          <a:p>
            <a:pPr algn="l">
              <a:lnSpc>
                <a:spcPts val="3009"/>
              </a:lnSpc>
              <a:spcBef>
                <a:spcPct val="0"/>
              </a:spcBef>
            </a:pPr>
            <a:endParaRPr lang="en-US" sz="2149">
              <a:solidFill>
                <a:srgbClr val="FFFFFF"/>
              </a:solidFill>
              <a:latin typeface="Poppins"/>
              <a:ea typeface="Poppins"/>
              <a:cs typeface="Poppins"/>
              <a:sym typeface="Poppi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518"/>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FFFFFF">
                <a:alpha val="90980"/>
              </a:srgbClr>
            </a:solidFill>
          </p:spPr>
        </p:sp>
        <p:sp>
          <p:nvSpPr>
            <p:cNvPr id="5" name="TextBox 5"/>
            <p:cNvSpPr txBox="1"/>
            <p:nvPr/>
          </p:nvSpPr>
          <p:spPr>
            <a:xfrm>
              <a:off x="0" y="-47625"/>
              <a:ext cx="4816593" cy="275695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925908" y="4008446"/>
            <a:ext cx="10143658" cy="1375155"/>
          </a:xfrm>
          <a:prstGeom prst="rect">
            <a:avLst/>
          </a:prstGeom>
        </p:spPr>
        <p:txBody>
          <a:bodyPr lIns="0" tIns="0" rIns="0" bIns="0" rtlCol="0" anchor="t">
            <a:spAutoFit/>
          </a:bodyPr>
          <a:lstStyle/>
          <a:p>
            <a:pPr algn="ctr">
              <a:lnSpc>
                <a:spcPts val="11272"/>
              </a:lnSpc>
              <a:spcBef>
                <a:spcPct val="0"/>
              </a:spcBef>
            </a:pPr>
            <a:r>
              <a:rPr lang="en-US" sz="8051">
                <a:solidFill>
                  <a:srgbClr val="593C8F"/>
                </a:solidFill>
                <a:latin typeface="League Spartan"/>
                <a:ea typeface="League Spartan"/>
                <a:cs typeface="League Spartan"/>
                <a:sym typeface="League Spartan"/>
              </a:rPr>
              <a:t>THANK YOU</a:t>
            </a:r>
          </a:p>
        </p:txBody>
      </p:sp>
      <p:sp>
        <p:nvSpPr>
          <p:cNvPr id="7" name="AutoShape 7"/>
          <p:cNvSpPr/>
          <p:nvPr/>
        </p:nvSpPr>
        <p:spPr>
          <a:xfrm>
            <a:off x="5751617" y="5383601"/>
            <a:ext cx="6492240" cy="0"/>
          </a:xfrm>
          <a:prstGeom prst="line">
            <a:avLst/>
          </a:prstGeom>
          <a:ln w="38100" cap="flat">
            <a:solidFill>
              <a:srgbClr val="000000"/>
            </a:solidFill>
            <a:prstDash val="solid"/>
            <a:headEnd type="none" w="sm" len="sm"/>
            <a:tailEnd type="none" w="sm" len="sm"/>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grpSp>
        <p:nvGrpSpPr>
          <p:cNvPr id="3" name="Group 3"/>
          <p:cNvGrpSpPr/>
          <p:nvPr/>
        </p:nvGrpSpPr>
        <p:grpSpPr>
          <a:xfrm>
            <a:off x="1520190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grpSp>
        <p:nvGrpSpPr>
          <p:cNvPr id="6" name="Group 6"/>
          <p:cNvGrpSpPr>
            <a:grpSpLocks noChangeAspect="1"/>
          </p:cNvGrpSpPr>
          <p:nvPr/>
        </p:nvGrpSpPr>
        <p:grpSpPr>
          <a:xfrm>
            <a:off x="12735053" y="0"/>
            <a:ext cx="2466847" cy="10528935"/>
            <a:chOff x="0" y="0"/>
            <a:chExt cx="786130" cy="3355340"/>
          </a:xfrm>
        </p:grpSpPr>
        <p:sp>
          <p:nvSpPr>
            <p:cNvPr id="7" name="Freeform 7"/>
            <p:cNvSpPr/>
            <p:nvPr/>
          </p:nvSpPr>
          <p:spPr>
            <a:xfrm>
              <a:off x="0" y="0"/>
              <a:ext cx="786130" cy="3355340"/>
            </a:xfrm>
            <a:custGeom>
              <a:avLst/>
              <a:gdLst/>
              <a:ahLst/>
              <a:cxnLst/>
              <a:rect l="l" t="t" r="r" b="b"/>
              <a:pathLst>
                <a:path w="786130" h="3355340">
                  <a:moveTo>
                    <a:pt x="0" y="0"/>
                  </a:moveTo>
                  <a:lnTo>
                    <a:pt x="786130" y="0"/>
                  </a:lnTo>
                  <a:lnTo>
                    <a:pt x="786130" y="3355340"/>
                  </a:lnTo>
                  <a:lnTo>
                    <a:pt x="0" y="3355340"/>
                  </a:lnTo>
                  <a:close/>
                </a:path>
              </a:pathLst>
            </a:custGeom>
            <a:blipFill>
              <a:blip r:embed="rId3"/>
              <a:stretch>
                <a:fillRect l="-270113" r="-270113"/>
              </a:stretch>
            </a:blipFill>
          </p:spPr>
        </p:sp>
      </p:grpSp>
      <p:sp>
        <p:nvSpPr>
          <p:cNvPr id="8" name="TextBox 8"/>
          <p:cNvSpPr txBox="1"/>
          <p:nvPr/>
        </p:nvSpPr>
        <p:spPr>
          <a:xfrm>
            <a:off x="1028720" y="1494821"/>
            <a:ext cx="4957463" cy="738238"/>
          </a:xfrm>
          <a:prstGeom prst="rect">
            <a:avLst/>
          </a:prstGeom>
        </p:spPr>
        <p:txBody>
          <a:bodyPr lIns="0" tIns="0" rIns="0" bIns="0" rtlCol="0" anchor="t">
            <a:spAutoFit/>
          </a:bodyPr>
          <a:lstStyle/>
          <a:p>
            <a:pPr algn="l">
              <a:lnSpc>
                <a:spcPts val="6018"/>
              </a:lnSpc>
              <a:spcBef>
                <a:spcPct val="0"/>
              </a:spcBef>
            </a:pPr>
            <a:r>
              <a:rPr lang="en-US" sz="4298">
                <a:solidFill>
                  <a:srgbClr val="593C8F"/>
                </a:solidFill>
                <a:latin typeface="League Spartan"/>
                <a:ea typeface="League Spartan"/>
                <a:cs typeface="League Spartan"/>
                <a:sym typeface="League Spartan"/>
              </a:rPr>
              <a:t>INTRODUCTION</a:t>
            </a:r>
          </a:p>
        </p:txBody>
      </p:sp>
      <p:sp>
        <p:nvSpPr>
          <p:cNvPr id="9" name="AutoShape 9"/>
          <p:cNvSpPr/>
          <p:nvPr/>
        </p:nvSpPr>
        <p:spPr>
          <a:xfrm flipH="1">
            <a:off x="1028720" y="2186817"/>
            <a:ext cx="0" cy="0"/>
          </a:xfrm>
          <a:prstGeom prst="line">
            <a:avLst/>
          </a:prstGeom>
          <a:ln w="19050" cap="flat">
            <a:solidFill>
              <a:srgbClr val="000000"/>
            </a:solidFill>
            <a:prstDash val="solid"/>
            <a:headEnd type="none" w="sm" len="sm"/>
            <a:tailEnd type="none" w="sm" len="sm"/>
          </a:ln>
        </p:spPr>
      </p:sp>
      <p:sp>
        <p:nvSpPr>
          <p:cNvPr id="10" name="TextBox 10"/>
          <p:cNvSpPr txBox="1"/>
          <p:nvPr/>
        </p:nvSpPr>
        <p:spPr>
          <a:xfrm>
            <a:off x="626589" y="2673077"/>
            <a:ext cx="11840534" cy="7069654"/>
          </a:xfrm>
          <a:prstGeom prst="rect">
            <a:avLst/>
          </a:prstGeom>
        </p:spPr>
        <p:txBody>
          <a:bodyPr lIns="0" tIns="0" rIns="0" bIns="0" rtlCol="0" anchor="t">
            <a:spAutoFit/>
          </a:bodyPr>
          <a:lstStyle/>
          <a:p>
            <a:pPr algn="l">
              <a:lnSpc>
                <a:spcPts val="3286"/>
              </a:lnSpc>
            </a:pPr>
            <a:r>
              <a:rPr lang="en-US" sz="2347">
                <a:solidFill>
                  <a:srgbClr val="000000"/>
                </a:solidFill>
                <a:latin typeface="Poppins"/>
                <a:ea typeface="Poppins"/>
                <a:cs typeface="Poppins"/>
                <a:sym typeface="Poppins"/>
              </a:rPr>
              <a:t>Website content plays a crucial role in shaping brand perception, user engagement, and SEO performance. Our Website NLP Analysis Tool leverages Natural Language Processing (NLP) to analyze webpage metadata, keywords, and sentiment, providing actionable insights to optimize online presence.</a:t>
            </a:r>
          </a:p>
          <a:p>
            <a:pPr algn="l">
              <a:lnSpc>
                <a:spcPts val="3286"/>
              </a:lnSpc>
            </a:pPr>
            <a:endParaRPr lang="en-US" sz="2347">
              <a:solidFill>
                <a:srgbClr val="000000"/>
              </a:solidFill>
              <a:latin typeface="Poppins"/>
              <a:ea typeface="Poppins"/>
              <a:cs typeface="Poppins"/>
              <a:sym typeface="Poppins"/>
            </a:endParaRPr>
          </a:p>
          <a:p>
            <a:pPr algn="l">
              <a:lnSpc>
                <a:spcPts val="3286"/>
              </a:lnSpc>
            </a:pPr>
            <a:r>
              <a:rPr lang="en-US" sz="2347">
                <a:solidFill>
                  <a:srgbClr val="000000"/>
                </a:solidFill>
                <a:latin typeface="Poppins"/>
                <a:ea typeface="Poppins"/>
                <a:cs typeface="Poppins"/>
                <a:sym typeface="Poppins"/>
              </a:rPr>
              <a:t>By applying NLP techniques, our system can automatically extract, process, and evaluate content quality, ensuring businesses:</a:t>
            </a:r>
          </a:p>
          <a:p>
            <a:pPr algn="l">
              <a:lnSpc>
                <a:spcPts val="3286"/>
              </a:lnSpc>
            </a:pPr>
            <a:endParaRPr lang="en-US" sz="2347">
              <a:solidFill>
                <a:srgbClr val="000000"/>
              </a:solidFill>
              <a:latin typeface="Poppins"/>
              <a:ea typeface="Poppins"/>
              <a:cs typeface="Poppins"/>
              <a:sym typeface="Poppins"/>
            </a:endParaRPr>
          </a:p>
          <a:p>
            <a:pPr marL="506858" lvl="1" indent="-253429" algn="l">
              <a:lnSpc>
                <a:spcPts val="3286"/>
              </a:lnSpc>
              <a:buFont typeface="Arial"/>
              <a:buChar char="•"/>
            </a:pPr>
            <a:r>
              <a:rPr lang="en-US" sz="2347">
                <a:solidFill>
                  <a:srgbClr val="000000"/>
                </a:solidFill>
                <a:latin typeface="Poppins"/>
                <a:ea typeface="Poppins"/>
                <a:cs typeface="Poppins"/>
                <a:sym typeface="Poppins"/>
              </a:rPr>
              <a:t> Improve SEO rankings by identifying missing or ineffective keywords</a:t>
            </a:r>
          </a:p>
          <a:p>
            <a:pPr marL="506858" lvl="1" indent="-253429" algn="l">
              <a:lnSpc>
                <a:spcPts val="3286"/>
              </a:lnSpc>
              <a:buFont typeface="Arial"/>
              <a:buChar char="•"/>
            </a:pPr>
            <a:r>
              <a:rPr lang="en-US" sz="2347">
                <a:solidFill>
                  <a:srgbClr val="000000"/>
                </a:solidFill>
                <a:latin typeface="Poppins"/>
                <a:ea typeface="Poppins"/>
                <a:cs typeface="Poppins"/>
                <a:sym typeface="Poppins"/>
              </a:rPr>
              <a:t>  Analyze sentiment to understand how users perceive their content</a:t>
            </a:r>
          </a:p>
          <a:p>
            <a:pPr marL="506858" lvl="1" indent="-253429" algn="l">
              <a:lnSpc>
                <a:spcPts val="3286"/>
              </a:lnSpc>
              <a:buFont typeface="Arial"/>
              <a:buChar char="•"/>
            </a:pPr>
            <a:r>
              <a:rPr lang="en-US" sz="2347">
                <a:solidFill>
                  <a:srgbClr val="000000"/>
                </a:solidFill>
                <a:latin typeface="Poppins"/>
                <a:ea typeface="Poppins"/>
                <a:cs typeface="Poppins"/>
                <a:sym typeface="Poppins"/>
              </a:rPr>
              <a:t> Optimize metadata (title tags, descriptions) for better search visibility</a:t>
            </a:r>
          </a:p>
          <a:p>
            <a:pPr marL="506858" lvl="1" indent="-253429" algn="l">
              <a:lnSpc>
                <a:spcPts val="3286"/>
              </a:lnSpc>
              <a:buFont typeface="Arial"/>
              <a:buChar char="•"/>
            </a:pPr>
            <a:r>
              <a:rPr lang="en-US" sz="2347">
                <a:solidFill>
                  <a:srgbClr val="000000"/>
                </a:solidFill>
                <a:latin typeface="Poppins"/>
                <a:ea typeface="Poppins"/>
                <a:cs typeface="Poppins"/>
                <a:sym typeface="Poppins"/>
              </a:rPr>
              <a:t>Detect content gaps that impact engagement and conversions.</a:t>
            </a:r>
          </a:p>
          <a:p>
            <a:pPr algn="l">
              <a:lnSpc>
                <a:spcPts val="3286"/>
              </a:lnSpc>
            </a:pPr>
            <a:endParaRPr lang="en-US" sz="2347">
              <a:solidFill>
                <a:srgbClr val="000000"/>
              </a:solidFill>
              <a:latin typeface="Poppins"/>
              <a:ea typeface="Poppins"/>
              <a:cs typeface="Poppins"/>
              <a:sym typeface="Poppins"/>
            </a:endParaRPr>
          </a:p>
          <a:p>
            <a:pPr algn="l">
              <a:lnSpc>
                <a:spcPts val="3286"/>
              </a:lnSpc>
            </a:pPr>
            <a:r>
              <a:rPr lang="en-US" sz="2347">
                <a:solidFill>
                  <a:srgbClr val="000000"/>
                </a:solidFill>
                <a:latin typeface="Poppins"/>
                <a:ea typeface="Poppins"/>
                <a:cs typeface="Poppins"/>
                <a:sym typeface="Poppins"/>
              </a:rPr>
              <a:t>With real-time analysis and a structured scoring system, businesses can make data-driven improvements to their web content, enhancing both searchability and audience impact.</a:t>
            </a:r>
          </a:p>
          <a:p>
            <a:pPr algn="l">
              <a:lnSpc>
                <a:spcPts val="3286"/>
              </a:lnSpc>
              <a:spcBef>
                <a:spcPct val="0"/>
              </a:spcBef>
            </a:pPr>
            <a:endParaRPr lang="en-US" sz="2347">
              <a:solidFill>
                <a:srgbClr val="000000"/>
              </a:solidFill>
              <a:latin typeface="Poppins"/>
              <a:ea typeface="Poppins"/>
              <a:cs typeface="Poppins"/>
              <a:sym typeface="Poppins"/>
            </a:endParaRPr>
          </a:p>
        </p:txBody>
      </p:sp>
      <p:sp>
        <p:nvSpPr>
          <p:cNvPr id="11" name="AutoShape 11"/>
          <p:cNvSpPr/>
          <p:nvPr/>
        </p:nvSpPr>
        <p:spPr>
          <a:xfrm>
            <a:off x="1029792" y="2252109"/>
            <a:ext cx="2618740" cy="0"/>
          </a:xfrm>
          <a:prstGeom prst="line">
            <a:avLst/>
          </a:prstGeom>
          <a:ln w="38100" cap="flat">
            <a:solidFill>
              <a:srgbClr val="000000"/>
            </a:solidFill>
            <a:prstDash val="solid"/>
            <a:headEnd type="none" w="sm" len="sm"/>
            <a:tailEnd type="none" w="sm" len="sm"/>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499600" cy="10287000"/>
            <a:chOff x="0" y="0"/>
            <a:chExt cx="2501952" cy="2709333"/>
          </a:xfrm>
        </p:grpSpPr>
        <p:sp>
          <p:nvSpPr>
            <p:cNvPr id="3" name="Freeform 3"/>
            <p:cNvSpPr/>
            <p:nvPr/>
          </p:nvSpPr>
          <p:spPr>
            <a:xfrm>
              <a:off x="0" y="0"/>
              <a:ext cx="2501952" cy="2709333"/>
            </a:xfrm>
            <a:custGeom>
              <a:avLst/>
              <a:gdLst/>
              <a:ahLst/>
              <a:cxnLst/>
              <a:rect l="l" t="t" r="r" b="b"/>
              <a:pathLst>
                <a:path w="2501952" h="2709333">
                  <a:moveTo>
                    <a:pt x="0" y="0"/>
                  </a:moveTo>
                  <a:lnTo>
                    <a:pt x="2501952" y="0"/>
                  </a:lnTo>
                  <a:lnTo>
                    <a:pt x="2501952" y="2709333"/>
                  </a:lnTo>
                  <a:lnTo>
                    <a:pt x="0" y="2709333"/>
                  </a:lnTo>
                  <a:close/>
                </a:path>
              </a:pathLst>
            </a:custGeom>
            <a:solidFill>
              <a:srgbClr val="593C8F"/>
            </a:solidFill>
          </p:spPr>
        </p:sp>
        <p:sp>
          <p:nvSpPr>
            <p:cNvPr id="4" name="TextBox 4"/>
            <p:cNvSpPr txBox="1"/>
            <p:nvPr/>
          </p:nvSpPr>
          <p:spPr>
            <a:xfrm>
              <a:off x="0" y="-47625"/>
              <a:ext cx="2501952" cy="2756958"/>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flipV="1">
            <a:off x="1028763" y="1700263"/>
            <a:ext cx="5761990" cy="19050"/>
          </a:xfrm>
          <a:prstGeom prst="line">
            <a:avLst/>
          </a:prstGeom>
          <a:ln w="38100" cap="flat">
            <a:solidFill>
              <a:srgbClr val="FFFFFF"/>
            </a:solidFill>
            <a:prstDash val="solid"/>
            <a:headEnd type="none" w="sm" len="sm"/>
            <a:tailEnd type="none" w="sm" len="sm"/>
          </a:ln>
        </p:spPr>
      </p:sp>
      <p:grpSp>
        <p:nvGrpSpPr>
          <p:cNvPr id="6" name="Group 6"/>
          <p:cNvGrpSpPr>
            <a:grpSpLocks noChangeAspect="1"/>
          </p:cNvGrpSpPr>
          <p:nvPr/>
        </p:nvGrpSpPr>
        <p:grpSpPr>
          <a:xfrm>
            <a:off x="8819682" y="3593160"/>
            <a:ext cx="9247471" cy="3100681"/>
            <a:chOff x="0" y="0"/>
            <a:chExt cx="18938240" cy="6350000"/>
          </a:xfrm>
        </p:grpSpPr>
        <p:sp>
          <p:nvSpPr>
            <p:cNvPr id="7" name="Freeform 7"/>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FAD46F"/>
            </a:solidFill>
          </p:spPr>
        </p:sp>
        <p:sp>
          <p:nvSpPr>
            <p:cNvPr id="8" name="Freeform 8"/>
            <p:cNvSpPr/>
            <p:nvPr/>
          </p:nvSpPr>
          <p:spPr>
            <a:xfrm>
              <a:off x="27940" y="944880"/>
              <a:ext cx="18882360" cy="5377180"/>
            </a:xfrm>
            <a:custGeom>
              <a:avLst/>
              <a:gdLst/>
              <a:ahLst/>
              <a:cxnLst/>
              <a:rect l="l" t="t" r="r" b="b"/>
              <a:pathLst>
                <a:path w="18882360" h="5377180">
                  <a:moveTo>
                    <a:pt x="9331960" y="0"/>
                  </a:moveTo>
                  <a:lnTo>
                    <a:pt x="18882360" y="0"/>
                  </a:lnTo>
                  <a:lnTo>
                    <a:pt x="18882360" y="4931410"/>
                  </a:lnTo>
                  <a:cubicBezTo>
                    <a:pt x="18882360" y="5176520"/>
                    <a:pt x="18682971" y="5377180"/>
                    <a:pt x="18436590" y="5377180"/>
                  </a:cubicBezTo>
                  <a:lnTo>
                    <a:pt x="445770" y="5377180"/>
                  </a:lnTo>
                  <a:cubicBezTo>
                    <a:pt x="200660" y="5377180"/>
                    <a:pt x="0" y="5177790"/>
                    <a:pt x="0" y="4931410"/>
                  </a:cubicBezTo>
                  <a:lnTo>
                    <a:pt x="0" y="0"/>
                  </a:lnTo>
                  <a:lnTo>
                    <a:pt x="9014460" y="0"/>
                  </a:lnTo>
                  <a:moveTo>
                    <a:pt x="9014460" y="0"/>
                  </a:moveTo>
                  <a:lnTo>
                    <a:pt x="9331960" y="0"/>
                  </a:lnTo>
                </a:path>
              </a:pathLst>
            </a:custGeom>
            <a:blipFill>
              <a:blip r:embed="rId2"/>
              <a:stretch>
                <a:fillRect t="-25247" b="-25247"/>
              </a:stretch>
            </a:blipFill>
          </p:spPr>
        </p:sp>
        <p:sp>
          <p:nvSpPr>
            <p:cNvPr id="9" name="Freeform 9"/>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FFEEE7"/>
            </a:solidFill>
          </p:spPr>
        </p:sp>
        <p:sp>
          <p:nvSpPr>
            <p:cNvPr id="10" name="Freeform 10"/>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1B1464"/>
            </a:solidFill>
          </p:spPr>
        </p:sp>
      </p:grpSp>
      <p:sp>
        <p:nvSpPr>
          <p:cNvPr id="11" name="TextBox 11"/>
          <p:cNvSpPr txBox="1"/>
          <p:nvPr/>
        </p:nvSpPr>
        <p:spPr>
          <a:xfrm>
            <a:off x="1029792" y="942975"/>
            <a:ext cx="6417963" cy="738238"/>
          </a:xfrm>
          <a:prstGeom prst="rect">
            <a:avLst/>
          </a:prstGeom>
        </p:spPr>
        <p:txBody>
          <a:bodyPr lIns="0" tIns="0" rIns="0" bIns="0" rtlCol="0" anchor="t">
            <a:spAutoFit/>
          </a:bodyPr>
          <a:lstStyle/>
          <a:p>
            <a:pPr algn="l">
              <a:lnSpc>
                <a:spcPts val="6018"/>
              </a:lnSpc>
              <a:spcBef>
                <a:spcPct val="0"/>
              </a:spcBef>
            </a:pPr>
            <a:r>
              <a:rPr lang="en-US" sz="4298">
                <a:solidFill>
                  <a:srgbClr val="FFFFFF"/>
                </a:solidFill>
                <a:latin typeface="League Spartan"/>
                <a:ea typeface="League Spartan"/>
                <a:cs typeface="League Spartan"/>
                <a:sym typeface="League Spartan"/>
              </a:rPr>
              <a:t>PROBLEM STATEMENT</a:t>
            </a:r>
          </a:p>
        </p:txBody>
      </p:sp>
      <p:sp>
        <p:nvSpPr>
          <p:cNvPr id="12" name="TextBox 12"/>
          <p:cNvSpPr txBox="1"/>
          <p:nvPr/>
        </p:nvSpPr>
        <p:spPr>
          <a:xfrm>
            <a:off x="1029792" y="2398404"/>
            <a:ext cx="7131028" cy="6071193"/>
          </a:xfrm>
          <a:prstGeom prst="rect">
            <a:avLst/>
          </a:prstGeom>
        </p:spPr>
        <p:txBody>
          <a:bodyPr lIns="0" tIns="0" rIns="0" bIns="0" rtlCol="0" anchor="t">
            <a:spAutoFit/>
          </a:bodyPr>
          <a:lstStyle/>
          <a:p>
            <a:pPr algn="l">
              <a:lnSpc>
                <a:spcPts val="3992"/>
              </a:lnSpc>
            </a:pPr>
            <a:r>
              <a:rPr lang="en-US" sz="2851">
                <a:solidFill>
                  <a:srgbClr val="FFFFFF"/>
                </a:solidFill>
                <a:latin typeface="Poppins"/>
                <a:ea typeface="Poppins"/>
                <a:cs typeface="Poppins"/>
                <a:sym typeface="Poppins"/>
              </a:rPr>
              <a:t>Businesses face significant challenges in analyzing and extracting meaningful insights from vast amounts of unstructured website content. Webpages, blog articles, product descriptions, and other online materials contain valuable sentiment and keyword-related information, but manual analysis is inefficient, inconsistent, and lacks scalability.</a:t>
            </a:r>
          </a:p>
          <a:p>
            <a:pPr algn="l">
              <a:lnSpc>
                <a:spcPts val="3992"/>
              </a:lnSpc>
            </a:pPr>
            <a:endParaRPr lang="en-US" sz="2851">
              <a:solidFill>
                <a:srgbClr val="FFFFFF"/>
              </a:solidFill>
              <a:latin typeface="Poppins"/>
              <a:ea typeface="Poppins"/>
              <a:cs typeface="Poppins"/>
              <a:sym typeface="Poppins"/>
            </a:endParaRPr>
          </a:p>
          <a:p>
            <a:pPr algn="l">
              <a:lnSpc>
                <a:spcPts val="3992"/>
              </a:lnSpc>
              <a:spcBef>
                <a:spcPct val="0"/>
              </a:spcBef>
            </a:pPr>
            <a:endParaRPr lang="en-US" sz="2851">
              <a:solidFill>
                <a:srgbClr val="FFFFFF"/>
              </a:solidFill>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480175" y="-1520825"/>
            <a:ext cx="5327650" cy="18288000"/>
            <a:chOff x="0" y="0"/>
            <a:chExt cx="1403167" cy="4816593"/>
          </a:xfrm>
        </p:grpSpPr>
        <p:sp>
          <p:nvSpPr>
            <p:cNvPr id="3" name="Freeform 3"/>
            <p:cNvSpPr/>
            <p:nvPr/>
          </p:nvSpPr>
          <p:spPr>
            <a:xfrm>
              <a:off x="0" y="0"/>
              <a:ext cx="1403167" cy="4816592"/>
            </a:xfrm>
            <a:custGeom>
              <a:avLst/>
              <a:gdLst/>
              <a:ahLst/>
              <a:cxnLst/>
              <a:rect l="l" t="t" r="r" b="b"/>
              <a:pathLst>
                <a:path w="1403167" h="4816592">
                  <a:moveTo>
                    <a:pt x="0" y="0"/>
                  </a:moveTo>
                  <a:lnTo>
                    <a:pt x="1403167" y="0"/>
                  </a:lnTo>
                  <a:lnTo>
                    <a:pt x="1403167" y="4816592"/>
                  </a:lnTo>
                  <a:lnTo>
                    <a:pt x="0" y="4816592"/>
                  </a:lnTo>
                  <a:close/>
                </a:path>
              </a:pathLst>
            </a:custGeom>
            <a:solidFill>
              <a:srgbClr val="593C8F"/>
            </a:solidFill>
          </p:spPr>
        </p:sp>
        <p:sp>
          <p:nvSpPr>
            <p:cNvPr id="4" name="TextBox 4"/>
            <p:cNvSpPr txBox="1"/>
            <p:nvPr/>
          </p:nvSpPr>
          <p:spPr>
            <a:xfrm>
              <a:off x="0" y="-47625"/>
              <a:ext cx="1403167" cy="4864218"/>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11023326" y="953401"/>
            <a:ext cx="6235974" cy="8380198"/>
            <a:chOff x="0" y="0"/>
            <a:chExt cx="3663950" cy="4923790"/>
          </a:xfrm>
        </p:grpSpPr>
        <p:sp>
          <p:nvSpPr>
            <p:cNvPr id="6" name="Freeform 6"/>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2"/>
              <a:stretch>
                <a:fillRect l="-51280" r="-51280"/>
              </a:stretch>
            </a:blipFill>
          </p:spPr>
        </p:sp>
        <p:sp>
          <p:nvSpPr>
            <p:cNvPr id="7" name="Freeform 7"/>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FFFFFF"/>
            </a:solidFill>
          </p:spPr>
        </p:sp>
      </p:grpSp>
      <p:sp>
        <p:nvSpPr>
          <p:cNvPr id="8" name="TextBox 8"/>
          <p:cNvSpPr txBox="1"/>
          <p:nvPr/>
        </p:nvSpPr>
        <p:spPr>
          <a:xfrm>
            <a:off x="706558" y="5560715"/>
            <a:ext cx="10035112" cy="3772884"/>
          </a:xfrm>
          <a:prstGeom prst="rect">
            <a:avLst/>
          </a:prstGeom>
        </p:spPr>
        <p:txBody>
          <a:bodyPr lIns="0" tIns="0" rIns="0" bIns="0" rtlCol="0" anchor="t">
            <a:spAutoFit/>
          </a:bodyPr>
          <a:lstStyle/>
          <a:p>
            <a:pPr algn="l">
              <a:lnSpc>
                <a:spcPts val="4258"/>
              </a:lnSpc>
            </a:pPr>
            <a:r>
              <a:rPr lang="en-US" sz="3041">
                <a:solidFill>
                  <a:srgbClr val="FFFFFF"/>
                </a:solidFill>
                <a:latin typeface="Poppins"/>
                <a:ea typeface="Poppins"/>
                <a:cs typeface="Poppins"/>
                <a:sym typeface="Poppins"/>
              </a:rPr>
              <a:t>Our Website NLP Analysis Tool addresses this gap by leveraging Natural Language Processing (NLP) techniques to automatically extract metadata, analyze keywords, assess sentiment, and calculate a content score, helping businesses optimize their web presence efficiently and effectively.</a:t>
            </a:r>
          </a:p>
          <a:p>
            <a:pPr algn="l">
              <a:lnSpc>
                <a:spcPts val="4258"/>
              </a:lnSpc>
              <a:spcBef>
                <a:spcPct val="0"/>
              </a:spcBef>
            </a:pPr>
            <a:endParaRPr lang="en-US" sz="3041">
              <a:solidFill>
                <a:srgbClr val="FFFFFF"/>
              </a:solidFill>
              <a:latin typeface="Poppins"/>
              <a:ea typeface="Poppins"/>
              <a:cs typeface="Poppins"/>
              <a:sym typeface="Poppins"/>
            </a:endParaRPr>
          </a:p>
        </p:txBody>
      </p:sp>
      <p:sp>
        <p:nvSpPr>
          <p:cNvPr id="9" name="TextBox 9"/>
          <p:cNvSpPr txBox="1"/>
          <p:nvPr/>
        </p:nvSpPr>
        <p:spPr>
          <a:xfrm>
            <a:off x="706558" y="718254"/>
            <a:ext cx="9886275" cy="3791079"/>
          </a:xfrm>
          <a:prstGeom prst="rect">
            <a:avLst/>
          </a:prstGeom>
        </p:spPr>
        <p:txBody>
          <a:bodyPr lIns="0" tIns="0" rIns="0" bIns="0" rtlCol="0" anchor="t">
            <a:spAutoFit/>
          </a:bodyPr>
          <a:lstStyle/>
          <a:p>
            <a:pPr algn="l">
              <a:lnSpc>
                <a:spcPts val="3399"/>
              </a:lnSpc>
            </a:pPr>
            <a:r>
              <a:rPr lang="en-US" sz="2428">
                <a:solidFill>
                  <a:srgbClr val="000000"/>
                </a:solidFill>
                <a:latin typeface="Poppins"/>
                <a:ea typeface="Poppins"/>
                <a:cs typeface="Poppins"/>
                <a:sym typeface="Poppins"/>
              </a:rPr>
              <a:t>Without an automated NLP-powered analysis, organizations struggle to:</a:t>
            </a:r>
          </a:p>
          <a:p>
            <a:pPr algn="l">
              <a:lnSpc>
                <a:spcPts val="3399"/>
              </a:lnSpc>
            </a:pPr>
            <a:r>
              <a:rPr lang="en-US" sz="2428">
                <a:solidFill>
                  <a:srgbClr val="000000"/>
                </a:solidFill>
                <a:latin typeface="Poppins"/>
                <a:ea typeface="Poppins"/>
                <a:cs typeface="Poppins"/>
                <a:sym typeface="Poppins"/>
              </a:rPr>
              <a:t> ❌ Identify missing keywords crucial for SEO optimization</a:t>
            </a:r>
          </a:p>
          <a:p>
            <a:pPr algn="l">
              <a:lnSpc>
                <a:spcPts val="3399"/>
              </a:lnSpc>
            </a:pPr>
            <a:r>
              <a:rPr lang="en-US" sz="2428">
                <a:solidFill>
                  <a:srgbClr val="000000"/>
                </a:solidFill>
                <a:latin typeface="Poppins"/>
                <a:ea typeface="Poppins"/>
                <a:cs typeface="Poppins"/>
                <a:sym typeface="Poppins"/>
              </a:rPr>
              <a:t> ❌ Assess the sentiment and tone of their website content</a:t>
            </a:r>
          </a:p>
          <a:p>
            <a:pPr algn="l">
              <a:lnSpc>
                <a:spcPts val="3399"/>
              </a:lnSpc>
            </a:pPr>
            <a:r>
              <a:rPr lang="en-US" sz="2428">
                <a:solidFill>
                  <a:srgbClr val="000000"/>
                </a:solidFill>
                <a:latin typeface="Poppins"/>
                <a:ea typeface="Poppins"/>
                <a:cs typeface="Poppins"/>
                <a:sym typeface="Poppins"/>
              </a:rPr>
              <a:t> ❌ Detect poorly structured metadata that impacts search rankings</a:t>
            </a:r>
          </a:p>
          <a:p>
            <a:pPr algn="l">
              <a:lnSpc>
                <a:spcPts val="3399"/>
              </a:lnSpc>
            </a:pPr>
            <a:r>
              <a:rPr lang="en-US" sz="2428">
                <a:solidFill>
                  <a:srgbClr val="000000"/>
                </a:solidFill>
                <a:latin typeface="Poppins"/>
                <a:ea typeface="Poppins"/>
                <a:cs typeface="Poppins"/>
                <a:sym typeface="Poppins"/>
              </a:rPr>
              <a:t> ❌ Make data-driven improvements to enhance user engagement</a:t>
            </a:r>
          </a:p>
          <a:p>
            <a:pPr algn="l">
              <a:lnSpc>
                <a:spcPts val="3399"/>
              </a:lnSpc>
              <a:spcBef>
                <a:spcPct val="0"/>
              </a:spcBef>
            </a:pPr>
            <a:endParaRPr lang="en-US" sz="2428">
              <a:solidFill>
                <a:srgbClr val="000000"/>
              </a:solidFill>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sp>
        <p:nvSpPr>
          <p:cNvPr id="3" name="TextBox 3"/>
          <p:cNvSpPr txBox="1"/>
          <p:nvPr/>
        </p:nvSpPr>
        <p:spPr>
          <a:xfrm>
            <a:off x="1418754" y="669619"/>
            <a:ext cx="6544963" cy="738238"/>
          </a:xfrm>
          <a:prstGeom prst="rect">
            <a:avLst/>
          </a:prstGeom>
        </p:spPr>
        <p:txBody>
          <a:bodyPr lIns="0" tIns="0" rIns="0" bIns="0" rtlCol="0" anchor="t">
            <a:spAutoFit/>
          </a:bodyPr>
          <a:lstStyle/>
          <a:p>
            <a:pPr algn="l">
              <a:lnSpc>
                <a:spcPts val="6018"/>
              </a:lnSpc>
              <a:spcBef>
                <a:spcPct val="0"/>
              </a:spcBef>
            </a:pPr>
            <a:r>
              <a:rPr lang="en-US" sz="4298">
                <a:solidFill>
                  <a:srgbClr val="593C8F"/>
                </a:solidFill>
                <a:latin typeface="League Spartan"/>
                <a:ea typeface="League Spartan"/>
                <a:cs typeface="League Spartan"/>
                <a:sym typeface="League Spartan"/>
              </a:rPr>
              <a:t>OBJECTIVE</a:t>
            </a:r>
          </a:p>
        </p:txBody>
      </p:sp>
      <p:sp>
        <p:nvSpPr>
          <p:cNvPr id="4" name="AutoShape 4"/>
          <p:cNvSpPr/>
          <p:nvPr/>
        </p:nvSpPr>
        <p:spPr>
          <a:xfrm>
            <a:off x="1418754" y="1426906"/>
            <a:ext cx="2618740" cy="0"/>
          </a:xfrm>
          <a:prstGeom prst="line">
            <a:avLst/>
          </a:prstGeom>
          <a:ln w="38100" cap="flat">
            <a:solidFill>
              <a:srgbClr val="000000"/>
            </a:solidFill>
            <a:prstDash val="solid"/>
            <a:headEnd type="none" w="sm" len="sm"/>
            <a:tailEnd type="none" w="sm" len="sm"/>
          </a:ln>
        </p:spPr>
      </p:sp>
      <p:grpSp>
        <p:nvGrpSpPr>
          <p:cNvPr id="5" name="Group 5"/>
          <p:cNvGrpSpPr>
            <a:grpSpLocks noChangeAspect="1"/>
          </p:cNvGrpSpPr>
          <p:nvPr/>
        </p:nvGrpSpPr>
        <p:grpSpPr>
          <a:xfrm>
            <a:off x="10671810" y="1081600"/>
            <a:ext cx="6094969" cy="3428377"/>
            <a:chOff x="0" y="0"/>
            <a:chExt cx="11289030" cy="6350000"/>
          </a:xfrm>
        </p:grpSpPr>
        <p:sp>
          <p:nvSpPr>
            <p:cNvPr id="6" name="Freeform 6"/>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3"/>
              <a:stretch>
                <a:fillRect t="-9265" b="-9265"/>
              </a:stretch>
            </a:blipFill>
          </p:spPr>
        </p:sp>
      </p:grpSp>
      <p:grpSp>
        <p:nvGrpSpPr>
          <p:cNvPr id="7" name="Group 7"/>
          <p:cNvGrpSpPr>
            <a:grpSpLocks noChangeAspect="1"/>
          </p:cNvGrpSpPr>
          <p:nvPr/>
        </p:nvGrpSpPr>
        <p:grpSpPr>
          <a:xfrm>
            <a:off x="10671810" y="5408135"/>
            <a:ext cx="6094969" cy="3428377"/>
            <a:chOff x="0" y="0"/>
            <a:chExt cx="11289030" cy="6350000"/>
          </a:xfrm>
        </p:grpSpPr>
        <p:sp>
          <p:nvSpPr>
            <p:cNvPr id="8" name="Freeform 8"/>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4"/>
              <a:stretch>
                <a:fillRect t="-1597" b="-1597"/>
              </a:stretch>
            </a:blipFill>
          </p:spPr>
        </p:sp>
      </p:grpSp>
      <p:grpSp>
        <p:nvGrpSpPr>
          <p:cNvPr id="9" name="Group 9"/>
          <p:cNvGrpSpPr/>
          <p:nvPr/>
        </p:nvGrpSpPr>
        <p:grpSpPr>
          <a:xfrm>
            <a:off x="8809961" y="0"/>
            <a:ext cx="2086639" cy="10287000"/>
            <a:chOff x="0" y="0"/>
            <a:chExt cx="549568" cy="2709333"/>
          </a:xfrm>
        </p:grpSpPr>
        <p:sp>
          <p:nvSpPr>
            <p:cNvPr id="10" name="Freeform 10"/>
            <p:cNvSpPr/>
            <p:nvPr/>
          </p:nvSpPr>
          <p:spPr>
            <a:xfrm>
              <a:off x="0" y="0"/>
              <a:ext cx="549568" cy="2709333"/>
            </a:xfrm>
            <a:custGeom>
              <a:avLst/>
              <a:gdLst/>
              <a:ahLst/>
              <a:cxnLst/>
              <a:rect l="l" t="t" r="r" b="b"/>
              <a:pathLst>
                <a:path w="549568" h="2709333">
                  <a:moveTo>
                    <a:pt x="0" y="0"/>
                  </a:moveTo>
                  <a:lnTo>
                    <a:pt x="549568" y="0"/>
                  </a:lnTo>
                  <a:lnTo>
                    <a:pt x="549568" y="2709333"/>
                  </a:lnTo>
                  <a:lnTo>
                    <a:pt x="0" y="2709333"/>
                  </a:lnTo>
                  <a:close/>
                </a:path>
              </a:pathLst>
            </a:custGeom>
            <a:solidFill>
              <a:srgbClr val="593C8F"/>
            </a:solidFill>
          </p:spPr>
        </p:sp>
        <p:sp>
          <p:nvSpPr>
            <p:cNvPr id="11" name="TextBox 11"/>
            <p:cNvSpPr txBox="1"/>
            <p:nvPr/>
          </p:nvSpPr>
          <p:spPr>
            <a:xfrm>
              <a:off x="0" y="-47625"/>
              <a:ext cx="549568" cy="2756958"/>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648338" y="1772983"/>
            <a:ext cx="7605087" cy="8687428"/>
          </a:xfrm>
          <a:prstGeom prst="rect">
            <a:avLst/>
          </a:prstGeom>
        </p:spPr>
        <p:txBody>
          <a:bodyPr lIns="0" tIns="0" rIns="0" bIns="0" rtlCol="0" anchor="t">
            <a:spAutoFit/>
          </a:bodyPr>
          <a:lstStyle/>
          <a:p>
            <a:pPr algn="l">
              <a:lnSpc>
                <a:spcPts val="3640"/>
              </a:lnSpc>
            </a:pPr>
            <a:r>
              <a:rPr lang="en-US" sz="2600" dirty="0">
                <a:solidFill>
                  <a:srgbClr val="000000"/>
                </a:solidFill>
                <a:latin typeface="Poppins"/>
                <a:ea typeface="Poppins"/>
                <a:cs typeface="Poppins"/>
                <a:sym typeface="Poppins"/>
              </a:rPr>
              <a:t>✔ Develop an automated Website NLP Analysis Tool using Natural Language Processing (NLP) to analyze web content, extract metadata, assess keyword relevance, and classify sentiment as positive, negative, or neutral.</a:t>
            </a:r>
          </a:p>
          <a:p>
            <a:pPr algn="l">
              <a:lnSpc>
                <a:spcPts val="3640"/>
              </a:lnSpc>
            </a:pPr>
            <a:endParaRPr lang="en-US" sz="2600" dirty="0">
              <a:solidFill>
                <a:srgbClr val="000000"/>
              </a:solidFill>
              <a:latin typeface="Poppins"/>
              <a:ea typeface="Poppins"/>
              <a:cs typeface="Poppins"/>
              <a:sym typeface="Poppins"/>
            </a:endParaRPr>
          </a:p>
          <a:p>
            <a:pPr algn="l">
              <a:lnSpc>
                <a:spcPts val="3640"/>
              </a:lnSpc>
            </a:pPr>
            <a:r>
              <a:rPr lang="en-US" sz="2600" dirty="0">
                <a:solidFill>
                  <a:srgbClr val="000000"/>
                </a:solidFill>
                <a:latin typeface="Poppins"/>
                <a:ea typeface="Poppins"/>
                <a:cs typeface="Poppins"/>
                <a:sym typeface="Poppins"/>
              </a:rPr>
              <a:t>✔ Design a scalable architecture capable of processing and analyzing large volumes of website data in real-time to improve efficiency and accuracy.</a:t>
            </a:r>
          </a:p>
          <a:p>
            <a:pPr algn="l">
              <a:lnSpc>
                <a:spcPts val="3640"/>
              </a:lnSpc>
            </a:pPr>
            <a:endParaRPr lang="en-US" sz="2600" dirty="0">
              <a:solidFill>
                <a:srgbClr val="000000"/>
              </a:solidFill>
              <a:latin typeface="Poppins"/>
              <a:ea typeface="Poppins"/>
              <a:cs typeface="Poppins"/>
              <a:sym typeface="Poppins"/>
            </a:endParaRPr>
          </a:p>
          <a:p>
            <a:pPr algn="l">
              <a:lnSpc>
                <a:spcPts val="3640"/>
              </a:lnSpc>
            </a:pPr>
            <a:r>
              <a:rPr lang="en-US" sz="2600" dirty="0">
                <a:solidFill>
                  <a:srgbClr val="000000"/>
                </a:solidFill>
                <a:latin typeface="Poppins"/>
                <a:ea typeface="Poppins"/>
                <a:cs typeface="Poppins"/>
                <a:sym typeface="Poppins"/>
              </a:rPr>
              <a:t>✔ Ensure a high accuracy rate (85% or higher) in sentiment classification by leveraging advanced NLP techniques and benchmarking against human analysis.</a:t>
            </a:r>
          </a:p>
          <a:p>
            <a:pPr algn="l">
              <a:lnSpc>
                <a:spcPts val="3640"/>
              </a:lnSpc>
            </a:pPr>
            <a:endParaRPr lang="en-US" sz="2600" dirty="0">
              <a:solidFill>
                <a:srgbClr val="000000"/>
              </a:solidFill>
              <a:latin typeface="Poppins"/>
              <a:ea typeface="Poppins"/>
              <a:cs typeface="Poppins"/>
              <a:sym typeface="Poppins"/>
            </a:endParaRPr>
          </a:p>
          <a:p>
            <a:pPr algn="l">
              <a:lnSpc>
                <a:spcPts val="3640"/>
              </a:lnSpc>
            </a:pPr>
            <a:endParaRPr lang="en-US" sz="2600" dirty="0">
              <a:solidFill>
                <a:srgbClr val="000000"/>
              </a:solidFill>
              <a:latin typeface="Poppins"/>
              <a:ea typeface="Poppins"/>
              <a:cs typeface="Poppins"/>
              <a:sym typeface="Poppins"/>
            </a:endParaRPr>
          </a:p>
          <a:p>
            <a:pPr algn="l">
              <a:lnSpc>
                <a:spcPts val="3640"/>
              </a:lnSpc>
              <a:spcBef>
                <a:spcPct val="0"/>
              </a:spcBef>
            </a:pPr>
            <a:endParaRPr lang="en-US" sz="2600" dirty="0">
              <a:solidFill>
                <a:srgbClr val="000000"/>
              </a:solidFill>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sp>
        <p:nvSpPr>
          <p:cNvPr id="3" name="TextBox 3"/>
          <p:cNvSpPr txBox="1"/>
          <p:nvPr/>
        </p:nvSpPr>
        <p:spPr>
          <a:xfrm>
            <a:off x="4186537" y="1184711"/>
            <a:ext cx="4957463" cy="738238"/>
          </a:xfrm>
          <a:prstGeom prst="rect">
            <a:avLst/>
          </a:prstGeom>
        </p:spPr>
        <p:txBody>
          <a:bodyPr lIns="0" tIns="0" rIns="0" bIns="0" rtlCol="0" anchor="t">
            <a:spAutoFit/>
          </a:bodyPr>
          <a:lstStyle/>
          <a:p>
            <a:pPr algn="l">
              <a:lnSpc>
                <a:spcPts val="6018"/>
              </a:lnSpc>
              <a:spcBef>
                <a:spcPct val="0"/>
              </a:spcBef>
            </a:pPr>
            <a:r>
              <a:rPr lang="en-US" sz="4298">
                <a:solidFill>
                  <a:srgbClr val="593C8F"/>
                </a:solidFill>
                <a:latin typeface="League Spartan"/>
                <a:ea typeface="League Spartan"/>
                <a:cs typeface="League Spartan"/>
                <a:sym typeface="League Spartan"/>
              </a:rPr>
              <a:t>OBJECTIVE</a:t>
            </a:r>
          </a:p>
        </p:txBody>
      </p:sp>
      <p:sp>
        <p:nvSpPr>
          <p:cNvPr id="4" name="AutoShape 4"/>
          <p:cNvSpPr/>
          <p:nvPr/>
        </p:nvSpPr>
        <p:spPr>
          <a:xfrm>
            <a:off x="4189304" y="1941999"/>
            <a:ext cx="2618740" cy="0"/>
          </a:xfrm>
          <a:prstGeom prst="line">
            <a:avLst/>
          </a:prstGeom>
          <a:ln w="38100" cap="flat">
            <a:solidFill>
              <a:srgbClr val="000000"/>
            </a:solidFill>
            <a:prstDash val="solid"/>
            <a:headEnd type="none" w="sm" len="sm"/>
            <a:tailEnd type="none" w="sm" len="sm"/>
          </a:ln>
        </p:spPr>
      </p:sp>
      <p:grpSp>
        <p:nvGrpSpPr>
          <p:cNvPr id="5" name="Group 5"/>
          <p:cNvGrpSpPr/>
          <p:nvPr/>
        </p:nvGrpSpPr>
        <p:grpSpPr>
          <a:xfrm>
            <a:off x="0" y="0"/>
            <a:ext cx="3086100" cy="10287000"/>
            <a:chOff x="0" y="0"/>
            <a:chExt cx="812800" cy="2709333"/>
          </a:xfrm>
        </p:grpSpPr>
        <p:sp>
          <p:nvSpPr>
            <p:cNvPr id="6" name="Freeform 6"/>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7" name="TextBox 7"/>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grpSp>
        <p:nvGrpSpPr>
          <p:cNvPr id="8" name="Group 8"/>
          <p:cNvGrpSpPr>
            <a:grpSpLocks noChangeAspect="1"/>
          </p:cNvGrpSpPr>
          <p:nvPr/>
        </p:nvGrpSpPr>
        <p:grpSpPr>
          <a:xfrm>
            <a:off x="11037253" y="1116529"/>
            <a:ext cx="5993196" cy="8053941"/>
            <a:chOff x="0" y="0"/>
            <a:chExt cx="3663950" cy="4923790"/>
          </a:xfrm>
        </p:grpSpPr>
        <p:sp>
          <p:nvSpPr>
            <p:cNvPr id="9" name="Freeform 9"/>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3"/>
              <a:stretch>
                <a:fillRect l="-51216" r="-51216"/>
              </a:stretch>
            </a:blipFill>
          </p:spPr>
        </p:sp>
        <p:sp>
          <p:nvSpPr>
            <p:cNvPr id="10" name="Freeform 10"/>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000000"/>
            </a:solidFill>
          </p:spPr>
        </p:sp>
      </p:grpSp>
      <p:sp>
        <p:nvSpPr>
          <p:cNvPr id="11" name="Freeform 11"/>
          <p:cNvSpPr/>
          <p:nvPr/>
        </p:nvSpPr>
        <p:spPr>
          <a:xfrm>
            <a:off x="4189304" y="8617964"/>
            <a:ext cx="2087283" cy="521821"/>
          </a:xfrm>
          <a:custGeom>
            <a:avLst/>
            <a:gdLst/>
            <a:ahLst/>
            <a:cxnLst/>
            <a:rect l="l" t="t" r="r" b="b"/>
            <a:pathLst>
              <a:path w="2087283" h="521821">
                <a:moveTo>
                  <a:pt x="0" y="0"/>
                </a:moveTo>
                <a:lnTo>
                  <a:pt x="2087283" y="0"/>
                </a:lnTo>
                <a:lnTo>
                  <a:pt x="2087283" y="521821"/>
                </a:lnTo>
                <a:lnTo>
                  <a:pt x="0" y="5218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3531123" y="2528444"/>
            <a:ext cx="7115416" cy="5621758"/>
          </a:xfrm>
          <a:prstGeom prst="rect">
            <a:avLst/>
          </a:prstGeom>
        </p:spPr>
        <p:txBody>
          <a:bodyPr lIns="0" tIns="0" rIns="0" bIns="0" rtlCol="0" anchor="t">
            <a:spAutoFit/>
          </a:bodyPr>
          <a:lstStyle/>
          <a:p>
            <a:pPr algn="l">
              <a:lnSpc>
                <a:spcPts val="3780"/>
              </a:lnSpc>
            </a:pPr>
            <a:r>
              <a:rPr lang="en-US" sz="2700">
                <a:solidFill>
                  <a:srgbClr val="000000"/>
                </a:solidFill>
                <a:latin typeface="Poppins"/>
                <a:ea typeface="Poppins"/>
                <a:cs typeface="Poppins"/>
                <a:sym typeface="Poppins"/>
              </a:rPr>
              <a:t>✔ Deliver actionable insights through detailed reports and visualizations, helping businesses optimize their website content, improve SEO, and enhance user engagement.</a:t>
            </a:r>
          </a:p>
          <a:p>
            <a:pPr algn="l">
              <a:lnSpc>
                <a:spcPts val="3780"/>
              </a:lnSpc>
            </a:pPr>
            <a:endParaRPr lang="en-US" sz="2700">
              <a:solidFill>
                <a:srgbClr val="000000"/>
              </a:solidFill>
              <a:latin typeface="Poppins"/>
              <a:ea typeface="Poppins"/>
              <a:cs typeface="Poppins"/>
              <a:sym typeface="Poppins"/>
            </a:endParaRPr>
          </a:p>
          <a:p>
            <a:pPr algn="l">
              <a:lnSpc>
                <a:spcPts val="3780"/>
              </a:lnSpc>
            </a:pPr>
            <a:r>
              <a:rPr lang="en-US" sz="2700">
                <a:solidFill>
                  <a:srgbClr val="000000"/>
                </a:solidFill>
                <a:latin typeface="Poppins"/>
                <a:ea typeface="Poppins"/>
                <a:cs typeface="Poppins"/>
                <a:sym typeface="Poppins"/>
              </a:rPr>
              <a:t>✔ Enable trend analysis over time, allowing organizations to track keyword performance, sentiment shifts, and content effectiveness across different product/service categories.</a:t>
            </a:r>
          </a:p>
          <a:p>
            <a:pPr algn="l">
              <a:lnSpc>
                <a:spcPts val="3780"/>
              </a:lnSpc>
              <a:spcBef>
                <a:spcPct val="0"/>
              </a:spcBef>
            </a:pPr>
            <a:endParaRPr lang="en-US" sz="2700">
              <a:solidFill>
                <a:srgbClr val="000000"/>
              </a:solidFill>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sp>
        <p:nvSpPr>
          <p:cNvPr id="3" name="TextBox 3"/>
          <p:cNvSpPr txBox="1"/>
          <p:nvPr/>
        </p:nvSpPr>
        <p:spPr>
          <a:xfrm>
            <a:off x="816909" y="4720244"/>
            <a:ext cx="4957463" cy="1536097"/>
          </a:xfrm>
          <a:prstGeom prst="rect">
            <a:avLst/>
          </a:prstGeom>
        </p:spPr>
        <p:txBody>
          <a:bodyPr lIns="0" tIns="0" rIns="0" bIns="0" rtlCol="0" anchor="t">
            <a:spAutoFit/>
          </a:bodyPr>
          <a:lstStyle/>
          <a:p>
            <a:pPr algn="l">
              <a:lnSpc>
                <a:spcPts val="6158"/>
              </a:lnSpc>
              <a:spcBef>
                <a:spcPct val="0"/>
              </a:spcBef>
            </a:pPr>
            <a:r>
              <a:rPr lang="en-US" sz="4398">
                <a:solidFill>
                  <a:srgbClr val="593C8F"/>
                </a:solidFill>
                <a:latin typeface="League Spartan"/>
                <a:ea typeface="League Spartan"/>
                <a:cs typeface="League Spartan"/>
                <a:sym typeface="League Spartan"/>
              </a:rPr>
              <a:t>SYSTEM ARCHITECTURE</a:t>
            </a:r>
          </a:p>
        </p:txBody>
      </p:sp>
      <p:sp>
        <p:nvSpPr>
          <p:cNvPr id="4" name="AutoShape 4"/>
          <p:cNvSpPr/>
          <p:nvPr/>
        </p:nvSpPr>
        <p:spPr>
          <a:xfrm flipV="1">
            <a:off x="817005" y="6545480"/>
            <a:ext cx="3774244" cy="19050"/>
          </a:xfrm>
          <a:prstGeom prst="line">
            <a:avLst/>
          </a:prstGeom>
          <a:ln w="38100" cap="flat">
            <a:solidFill>
              <a:srgbClr val="000000"/>
            </a:solidFill>
            <a:prstDash val="solid"/>
            <a:headEnd type="none" w="sm" len="sm"/>
            <a:tailEnd type="none" w="sm" len="sm"/>
          </a:ln>
        </p:spPr>
      </p:sp>
      <p:grpSp>
        <p:nvGrpSpPr>
          <p:cNvPr id="5" name="Group 5"/>
          <p:cNvGrpSpPr/>
          <p:nvPr/>
        </p:nvGrpSpPr>
        <p:grpSpPr>
          <a:xfrm>
            <a:off x="5629255" y="2571750"/>
            <a:ext cx="290233" cy="5143500"/>
            <a:chOff x="0" y="0"/>
            <a:chExt cx="76440" cy="1354667"/>
          </a:xfrm>
        </p:grpSpPr>
        <p:sp>
          <p:nvSpPr>
            <p:cNvPr id="6" name="Freeform 6"/>
            <p:cNvSpPr/>
            <p:nvPr/>
          </p:nvSpPr>
          <p:spPr>
            <a:xfrm>
              <a:off x="0" y="0"/>
              <a:ext cx="76440" cy="1354667"/>
            </a:xfrm>
            <a:custGeom>
              <a:avLst/>
              <a:gdLst/>
              <a:ahLst/>
              <a:cxnLst/>
              <a:rect l="l" t="t" r="r" b="b"/>
              <a:pathLst>
                <a:path w="76440" h="1354667">
                  <a:moveTo>
                    <a:pt x="0" y="0"/>
                  </a:moveTo>
                  <a:lnTo>
                    <a:pt x="76440" y="0"/>
                  </a:lnTo>
                  <a:lnTo>
                    <a:pt x="76440" y="1354667"/>
                  </a:lnTo>
                  <a:lnTo>
                    <a:pt x="0" y="1354667"/>
                  </a:lnTo>
                  <a:close/>
                </a:path>
              </a:pathLst>
            </a:custGeom>
            <a:solidFill>
              <a:srgbClr val="593C8F"/>
            </a:solidFill>
          </p:spPr>
        </p:sp>
        <p:sp>
          <p:nvSpPr>
            <p:cNvPr id="7" name="TextBox 7"/>
            <p:cNvSpPr txBox="1"/>
            <p:nvPr/>
          </p:nvSpPr>
          <p:spPr>
            <a:xfrm>
              <a:off x="0" y="-47625"/>
              <a:ext cx="76440" cy="1402292"/>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7094057" y="933450"/>
            <a:ext cx="10558708" cy="8553310"/>
          </a:xfrm>
          <a:prstGeom prst="rect">
            <a:avLst/>
          </a:prstGeom>
        </p:spPr>
        <p:txBody>
          <a:bodyPr lIns="0" tIns="0" rIns="0" bIns="0" rtlCol="0" anchor="t">
            <a:spAutoFit/>
          </a:bodyPr>
          <a:lstStyle/>
          <a:p>
            <a:pPr algn="l">
              <a:lnSpc>
                <a:spcPts val="4207"/>
              </a:lnSpc>
            </a:pPr>
            <a:r>
              <a:rPr lang="en-US" sz="3005" dirty="0">
                <a:solidFill>
                  <a:srgbClr val="000000"/>
                </a:solidFill>
                <a:latin typeface="Poppins"/>
                <a:ea typeface="Poppins"/>
                <a:cs typeface="Poppins"/>
                <a:sym typeface="Poppins"/>
              </a:rPr>
              <a:t>Our Website NLP Analysis Tool follows a structured multi-layered architecture to ensure efficient processing, analysis, and storage of web content data.</a:t>
            </a:r>
          </a:p>
          <a:p>
            <a:pPr algn="l">
              <a:lnSpc>
                <a:spcPts val="4207"/>
              </a:lnSpc>
            </a:pPr>
            <a:endParaRPr lang="en-US" sz="3005" dirty="0">
              <a:solidFill>
                <a:srgbClr val="000000"/>
              </a:solidFill>
              <a:latin typeface="Poppins"/>
              <a:ea typeface="Poppins"/>
              <a:cs typeface="Poppins"/>
              <a:sym typeface="Poppins"/>
            </a:endParaRPr>
          </a:p>
          <a:p>
            <a:pPr algn="l">
              <a:lnSpc>
                <a:spcPts val="4207"/>
              </a:lnSpc>
            </a:pPr>
            <a:r>
              <a:rPr lang="en-US" sz="3005" b="1" dirty="0">
                <a:solidFill>
                  <a:srgbClr val="000000"/>
                </a:solidFill>
                <a:latin typeface="Poppins Bold"/>
                <a:ea typeface="Poppins Bold"/>
                <a:cs typeface="Poppins Bold"/>
                <a:sym typeface="Poppins Bold"/>
              </a:rPr>
              <a:t> 1. Data Collection Layer</a:t>
            </a:r>
          </a:p>
          <a:p>
            <a:pPr marL="648893" lvl="1" indent="-324447" algn="l">
              <a:lnSpc>
                <a:spcPts val="4207"/>
              </a:lnSpc>
              <a:buFont typeface="Arial"/>
              <a:buChar char="•"/>
            </a:pPr>
            <a:r>
              <a:rPr lang="en-US" sz="3005" dirty="0">
                <a:solidFill>
                  <a:srgbClr val="000000"/>
                </a:solidFill>
                <a:latin typeface="Poppins"/>
                <a:ea typeface="Poppins"/>
                <a:cs typeface="Poppins"/>
                <a:sym typeface="Poppins"/>
              </a:rPr>
              <a:t>Fetches webpage content via URL submissions.</a:t>
            </a:r>
          </a:p>
          <a:p>
            <a:pPr marL="648893" lvl="1" indent="-324447" algn="l">
              <a:lnSpc>
                <a:spcPts val="4207"/>
              </a:lnSpc>
              <a:buFont typeface="Arial"/>
              <a:buChar char="•"/>
            </a:pPr>
            <a:r>
              <a:rPr lang="en-US" sz="3005" dirty="0">
                <a:solidFill>
                  <a:srgbClr val="000000"/>
                </a:solidFill>
                <a:latin typeface="Poppins"/>
                <a:ea typeface="Poppins"/>
                <a:cs typeface="Poppins"/>
                <a:sym typeface="Poppins"/>
              </a:rPr>
              <a:t>Extracts metadata, keywords, and textual content for analysis.</a:t>
            </a:r>
          </a:p>
          <a:p>
            <a:pPr algn="l">
              <a:lnSpc>
                <a:spcPts val="4207"/>
              </a:lnSpc>
            </a:pPr>
            <a:endParaRPr lang="en-US" sz="3005" dirty="0">
              <a:solidFill>
                <a:srgbClr val="000000"/>
              </a:solidFill>
              <a:latin typeface="Poppins"/>
              <a:ea typeface="Poppins"/>
              <a:cs typeface="Poppins"/>
              <a:sym typeface="Poppins"/>
            </a:endParaRPr>
          </a:p>
          <a:p>
            <a:pPr algn="l">
              <a:lnSpc>
                <a:spcPts val="4207"/>
              </a:lnSpc>
            </a:pPr>
            <a:r>
              <a:rPr lang="en-US" sz="3005" dirty="0">
                <a:solidFill>
                  <a:srgbClr val="000000"/>
                </a:solidFill>
                <a:latin typeface="Poppins"/>
                <a:ea typeface="Poppins"/>
                <a:cs typeface="Poppins"/>
                <a:sym typeface="Poppins"/>
              </a:rPr>
              <a:t> </a:t>
            </a:r>
            <a:r>
              <a:rPr lang="en-US" sz="3005" b="1" dirty="0">
                <a:solidFill>
                  <a:srgbClr val="000000"/>
                </a:solidFill>
                <a:latin typeface="Poppins Bold"/>
                <a:ea typeface="Poppins Bold"/>
                <a:cs typeface="Poppins Bold"/>
                <a:sym typeface="Poppins Bold"/>
              </a:rPr>
              <a:t>2. Preprocessing Module</a:t>
            </a:r>
          </a:p>
          <a:p>
            <a:pPr marL="648893" lvl="1" indent="-324447" algn="l">
              <a:lnSpc>
                <a:spcPts val="4207"/>
              </a:lnSpc>
              <a:buFont typeface="Arial"/>
              <a:buChar char="•"/>
            </a:pPr>
            <a:r>
              <a:rPr lang="en-US" sz="3005" dirty="0">
                <a:solidFill>
                  <a:srgbClr val="000000"/>
                </a:solidFill>
                <a:latin typeface="Poppins"/>
                <a:ea typeface="Poppins"/>
                <a:cs typeface="Poppins"/>
                <a:sym typeface="Poppins"/>
              </a:rPr>
              <a:t>Cleans raw text (removes HTML tags, special characters).</a:t>
            </a:r>
          </a:p>
          <a:p>
            <a:pPr marL="648893" lvl="1" indent="-324447" algn="l">
              <a:lnSpc>
                <a:spcPts val="4207"/>
              </a:lnSpc>
              <a:buFont typeface="Arial"/>
              <a:buChar char="•"/>
            </a:pPr>
            <a:r>
              <a:rPr lang="en-US" sz="3005" dirty="0">
                <a:solidFill>
                  <a:srgbClr val="000000"/>
                </a:solidFill>
                <a:latin typeface="Poppins"/>
                <a:ea typeface="Poppins"/>
                <a:cs typeface="Poppins"/>
                <a:sym typeface="Poppins"/>
              </a:rPr>
              <a:t>Performs tokenization, </a:t>
            </a:r>
            <a:r>
              <a:rPr lang="en-US" sz="3005" dirty="0" err="1">
                <a:solidFill>
                  <a:srgbClr val="000000"/>
                </a:solidFill>
                <a:latin typeface="Poppins"/>
                <a:ea typeface="Poppins"/>
                <a:cs typeface="Poppins"/>
                <a:sym typeface="Poppins"/>
              </a:rPr>
              <a:t>stopword</a:t>
            </a:r>
            <a:r>
              <a:rPr lang="en-US" sz="3005" dirty="0">
                <a:solidFill>
                  <a:srgbClr val="000000"/>
                </a:solidFill>
                <a:latin typeface="Poppins"/>
                <a:ea typeface="Poppins"/>
                <a:cs typeface="Poppins"/>
                <a:sym typeface="Poppins"/>
              </a:rPr>
              <a:t> removal, and feature extraction to prepare data for NLP processing.</a:t>
            </a:r>
          </a:p>
          <a:p>
            <a:pPr algn="l">
              <a:lnSpc>
                <a:spcPts val="4207"/>
              </a:lnSpc>
            </a:pPr>
            <a:endParaRPr lang="en-US" sz="3005" dirty="0">
              <a:solidFill>
                <a:srgbClr val="000000"/>
              </a:solidFill>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sp>
        <p:nvSpPr>
          <p:cNvPr id="3" name="TextBox 3"/>
          <p:cNvSpPr txBox="1"/>
          <p:nvPr/>
        </p:nvSpPr>
        <p:spPr>
          <a:xfrm>
            <a:off x="549361" y="309315"/>
            <a:ext cx="17189277" cy="9601694"/>
          </a:xfrm>
          <a:prstGeom prst="rect">
            <a:avLst/>
          </a:prstGeom>
        </p:spPr>
        <p:txBody>
          <a:bodyPr lIns="0" tIns="0" rIns="0" bIns="0" rtlCol="0" anchor="t">
            <a:spAutoFit/>
          </a:bodyPr>
          <a:lstStyle/>
          <a:p>
            <a:pPr algn="l">
              <a:lnSpc>
                <a:spcPts val="3647"/>
              </a:lnSpc>
            </a:pPr>
            <a:r>
              <a:rPr lang="en-US" sz="2605" b="1" dirty="0">
                <a:solidFill>
                  <a:srgbClr val="000000"/>
                </a:solidFill>
                <a:latin typeface="Poppins Bold"/>
                <a:ea typeface="Poppins Bold"/>
                <a:cs typeface="Poppins Bold"/>
                <a:sym typeface="Poppins Bold"/>
              </a:rPr>
              <a:t>3. Analysis Engine</a:t>
            </a:r>
          </a:p>
          <a:p>
            <a:pPr marL="562536" lvl="1" indent="-281268" algn="l">
              <a:lnSpc>
                <a:spcPts val="3647"/>
              </a:lnSpc>
              <a:buFont typeface="Arial"/>
              <a:buChar char="•"/>
            </a:pPr>
            <a:r>
              <a:rPr lang="en-US" sz="2605" dirty="0">
                <a:solidFill>
                  <a:srgbClr val="000000"/>
                </a:solidFill>
                <a:latin typeface="Poppins"/>
                <a:ea typeface="Poppins"/>
                <a:cs typeface="Poppins"/>
                <a:sym typeface="Poppins"/>
              </a:rPr>
              <a:t>Utilizes a hybrid NLP approach (lexicon-based + machine learning) for keyword analysis and sentiment classification.</a:t>
            </a:r>
          </a:p>
          <a:p>
            <a:pPr marL="562536" lvl="1" indent="-281268" algn="l">
              <a:lnSpc>
                <a:spcPts val="3647"/>
              </a:lnSpc>
              <a:buFont typeface="Arial"/>
              <a:buChar char="•"/>
            </a:pPr>
            <a:r>
              <a:rPr lang="en-US" sz="2605" dirty="0">
                <a:solidFill>
                  <a:srgbClr val="000000"/>
                </a:solidFill>
                <a:latin typeface="Poppins"/>
                <a:ea typeface="Poppins"/>
                <a:cs typeface="Poppins"/>
                <a:sym typeface="Poppins"/>
              </a:rPr>
              <a:t>Determines the tone of the webpage (positive, neutral, negative) and evaluates keyword relevance.</a:t>
            </a:r>
          </a:p>
          <a:p>
            <a:pPr algn="l">
              <a:lnSpc>
                <a:spcPts val="3647"/>
              </a:lnSpc>
            </a:pPr>
            <a:r>
              <a:rPr lang="en-US" sz="2605" b="1" dirty="0">
                <a:solidFill>
                  <a:srgbClr val="000000"/>
                </a:solidFill>
                <a:latin typeface="Poppins Bold"/>
                <a:ea typeface="Poppins Bold"/>
                <a:cs typeface="Poppins Bold"/>
                <a:sym typeface="Poppins Bold"/>
              </a:rPr>
              <a:t>4. Storage Layer</a:t>
            </a:r>
          </a:p>
          <a:p>
            <a:pPr marL="562536" lvl="1" indent="-281268" algn="l">
              <a:lnSpc>
                <a:spcPts val="3647"/>
              </a:lnSpc>
              <a:buFont typeface="Arial"/>
              <a:buChar char="•"/>
            </a:pPr>
            <a:r>
              <a:rPr lang="en-US" sz="2605" dirty="0">
                <a:solidFill>
                  <a:srgbClr val="000000"/>
                </a:solidFill>
                <a:latin typeface="Poppins"/>
                <a:ea typeface="Poppins"/>
                <a:cs typeface="Poppins"/>
                <a:sym typeface="Poppins"/>
              </a:rPr>
              <a:t>Uses a NoSQL database to store raw text, metadata, extracted keywords, sentiment scores, and final analysis results.</a:t>
            </a:r>
          </a:p>
          <a:p>
            <a:pPr algn="l">
              <a:lnSpc>
                <a:spcPts val="3647"/>
              </a:lnSpc>
            </a:pPr>
            <a:r>
              <a:rPr lang="en-US" sz="2605" b="1" dirty="0">
                <a:solidFill>
                  <a:srgbClr val="000000"/>
                </a:solidFill>
                <a:latin typeface="Poppins Bold"/>
                <a:ea typeface="Poppins Bold"/>
                <a:cs typeface="Poppins Bold"/>
                <a:sym typeface="Poppins Bold"/>
              </a:rPr>
              <a:t>5. API Layer</a:t>
            </a:r>
          </a:p>
          <a:p>
            <a:pPr marL="562536" lvl="1" indent="-281268" algn="l">
              <a:lnSpc>
                <a:spcPts val="3647"/>
              </a:lnSpc>
              <a:buFont typeface="Arial"/>
              <a:buChar char="•"/>
            </a:pPr>
            <a:r>
              <a:rPr lang="en-US" sz="2605" dirty="0">
                <a:solidFill>
                  <a:srgbClr val="000000"/>
                </a:solidFill>
                <a:latin typeface="Poppins"/>
                <a:ea typeface="Poppins"/>
                <a:cs typeface="Poppins"/>
                <a:sym typeface="Poppins"/>
              </a:rPr>
              <a:t>Provides a RESTful API for seamless integration with external business systems or additional analytics platforms.</a:t>
            </a:r>
          </a:p>
          <a:p>
            <a:pPr algn="l">
              <a:lnSpc>
                <a:spcPts val="3647"/>
              </a:lnSpc>
            </a:pPr>
            <a:r>
              <a:rPr lang="en-US" sz="2605" b="1" dirty="0">
                <a:solidFill>
                  <a:srgbClr val="000000"/>
                </a:solidFill>
                <a:latin typeface="Poppins Bold"/>
                <a:ea typeface="Poppins Bold"/>
                <a:cs typeface="Poppins Bold"/>
                <a:sym typeface="Poppins Bold"/>
              </a:rPr>
              <a:t>6. Visualization Dashboard</a:t>
            </a:r>
          </a:p>
          <a:p>
            <a:pPr marL="562536" lvl="1" indent="-281268" algn="l">
              <a:lnSpc>
                <a:spcPts val="3647"/>
              </a:lnSpc>
              <a:buFont typeface="Arial"/>
              <a:buChar char="•"/>
            </a:pPr>
            <a:r>
              <a:rPr lang="en-US" sz="2605" dirty="0">
                <a:solidFill>
                  <a:srgbClr val="000000"/>
                </a:solidFill>
                <a:latin typeface="Poppins"/>
                <a:ea typeface="Poppins"/>
                <a:cs typeface="Poppins"/>
                <a:sym typeface="Poppins"/>
              </a:rPr>
              <a:t>An interactive web interface displaying:</a:t>
            </a:r>
          </a:p>
          <a:p>
            <a:pPr marL="562536" lvl="1" indent="-281268" algn="l">
              <a:lnSpc>
                <a:spcPts val="3647"/>
              </a:lnSpc>
              <a:buFont typeface="Arial"/>
              <a:buChar char="•"/>
            </a:pPr>
            <a:r>
              <a:rPr lang="en-US" sz="2605" dirty="0">
                <a:solidFill>
                  <a:srgbClr val="000000"/>
                </a:solidFill>
                <a:latin typeface="Poppins"/>
                <a:ea typeface="Poppins"/>
                <a:cs typeface="Poppins"/>
                <a:sym typeface="Poppins"/>
              </a:rPr>
              <a:t> ✅ Metadata &amp; keyword scores</a:t>
            </a:r>
          </a:p>
          <a:p>
            <a:pPr marL="562536" lvl="1" indent="-281268" algn="l">
              <a:lnSpc>
                <a:spcPts val="3647"/>
              </a:lnSpc>
              <a:buFont typeface="Arial"/>
              <a:buChar char="•"/>
            </a:pPr>
            <a:r>
              <a:rPr lang="en-US" sz="2605" dirty="0">
                <a:solidFill>
                  <a:srgbClr val="000000"/>
                </a:solidFill>
                <a:latin typeface="Poppins"/>
                <a:ea typeface="Poppins"/>
                <a:cs typeface="Poppins"/>
                <a:sym typeface="Poppins"/>
              </a:rPr>
              <a:t> ✅ Sentiment trends &amp; missing keyword detection</a:t>
            </a:r>
          </a:p>
          <a:p>
            <a:pPr marL="562536" lvl="1" indent="-281268" algn="l">
              <a:lnSpc>
                <a:spcPts val="3647"/>
              </a:lnSpc>
              <a:buFont typeface="Arial"/>
              <a:buChar char="•"/>
            </a:pPr>
            <a:r>
              <a:rPr lang="en-US" sz="2605" dirty="0">
                <a:solidFill>
                  <a:srgbClr val="000000"/>
                </a:solidFill>
                <a:latin typeface="Poppins"/>
                <a:ea typeface="Poppins"/>
                <a:cs typeface="Poppins"/>
                <a:sym typeface="Poppins"/>
              </a:rPr>
              <a:t> ✅ Overall NLP-based webpage quality score</a:t>
            </a:r>
          </a:p>
          <a:p>
            <a:pPr algn="l">
              <a:lnSpc>
                <a:spcPts val="3647"/>
              </a:lnSpc>
            </a:pPr>
            <a:r>
              <a:rPr lang="en-US" sz="2605" b="1" dirty="0">
                <a:solidFill>
                  <a:srgbClr val="000000"/>
                </a:solidFill>
                <a:latin typeface="Poppins Bold"/>
                <a:ea typeface="Poppins Bold"/>
                <a:cs typeface="Poppins Bold"/>
                <a:sym typeface="Poppins Bold"/>
              </a:rPr>
              <a:t>7. Alert System</a:t>
            </a:r>
          </a:p>
          <a:p>
            <a:pPr algn="l">
              <a:lnSpc>
                <a:spcPts val="3647"/>
              </a:lnSpc>
            </a:pPr>
            <a:r>
              <a:rPr lang="en-US" sz="2605" dirty="0">
                <a:solidFill>
                  <a:srgbClr val="000000"/>
                </a:solidFill>
                <a:latin typeface="Poppins"/>
                <a:ea typeface="Poppins"/>
                <a:cs typeface="Poppins"/>
                <a:sym typeface="Poppins"/>
              </a:rPr>
              <a:t>Automated notifications for critical insights such as:</a:t>
            </a:r>
          </a:p>
          <a:p>
            <a:pPr algn="l">
              <a:lnSpc>
                <a:spcPts val="3647"/>
              </a:lnSpc>
            </a:pPr>
            <a:r>
              <a:rPr lang="en-US" sz="2605" dirty="0">
                <a:solidFill>
                  <a:srgbClr val="000000"/>
                </a:solidFill>
                <a:latin typeface="Poppins"/>
                <a:ea typeface="Poppins"/>
                <a:cs typeface="Poppins"/>
                <a:sym typeface="Poppins"/>
              </a:rPr>
              <a:t> 🚨 Negative sentiment detection</a:t>
            </a:r>
          </a:p>
          <a:p>
            <a:pPr algn="l">
              <a:lnSpc>
                <a:spcPts val="3647"/>
              </a:lnSpc>
            </a:pPr>
            <a:r>
              <a:rPr lang="en-US" sz="2605" dirty="0">
                <a:solidFill>
                  <a:srgbClr val="000000"/>
                </a:solidFill>
                <a:latin typeface="Poppins"/>
                <a:ea typeface="Poppins"/>
                <a:cs typeface="Poppins"/>
                <a:sym typeface="Poppins"/>
              </a:rPr>
              <a:t> 🚨 Missing crucial SEO keywords</a:t>
            </a:r>
          </a:p>
          <a:p>
            <a:pPr algn="l">
              <a:lnSpc>
                <a:spcPts val="3647"/>
              </a:lnSpc>
            </a:pPr>
            <a:r>
              <a:rPr lang="en-US" sz="2605" dirty="0">
                <a:solidFill>
                  <a:srgbClr val="000000"/>
                </a:solidFill>
                <a:latin typeface="Poppins"/>
                <a:ea typeface="Poppins"/>
                <a:cs typeface="Poppins"/>
                <a:sym typeface="Poppins"/>
              </a:rPr>
              <a:t> 🚨 Drastic content score changes over time</a:t>
            </a:r>
          </a:p>
          <a:p>
            <a:pPr algn="l">
              <a:lnSpc>
                <a:spcPts val="3647"/>
              </a:lnSpc>
            </a:pPr>
            <a:endParaRPr lang="en-US" sz="2605" dirty="0">
              <a:solidFill>
                <a:srgbClr val="000000"/>
              </a:solidFill>
              <a:latin typeface="Poppins"/>
              <a:ea typeface="Poppins"/>
              <a:cs typeface="Poppins"/>
              <a:sym typeface="Poppi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pic>
        <p:nvPicPr>
          <p:cNvPr id="1026" name="Picture 2" descr="PlantUML Diagram">
            <a:extLst>
              <a:ext uri="{FF2B5EF4-FFF2-40B4-BE49-F238E27FC236}">
                <a16:creationId xmlns:a16="http://schemas.microsoft.com/office/drawing/2014/main" id="{6E6F6D95-7224-87A8-783C-A605D31DB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705" y="844684"/>
            <a:ext cx="17730590" cy="85976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TotalTime>
  <Words>914</Words>
  <Application>Microsoft Office PowerPoint</Application>
  <PresentationFormat>Custom</PresentationFormat>
  <Paragraphs>94</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Poppins Bold</vt:lpstr>
      <vt:lpstr>Poppins</vt:lpstr>
      <vt:lpstr>Canva Sans Bold</vt:lpstr>
      <vt:lpstr>League Spartan</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&amp;  white business profile presentation</dc:title>
  <dc:creator>simran</dc:creator>
  <cp:lastModifiedBy>Simran Singh</cp:lastModifiedBy>
  <cp:revision>3</cp:revision>
  <dcterms:created xsi:type="dcterms:W3CDTF">2006-08-16T00:00:00Z</dcterms:created>
  <dcterms:modified xsi:type="dcterms:W3CDTF">2025-03-24T06:33:05Z</dcterms:modified>
  <dc:identifier>DAGikHuk_6U</dc:identifier>
</cp:coreProperties>
</file>